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1E165B-1653-4E79-9BB1-A5ACFEF3A650}">
  <a:tblStyle styleId="{071E165B-1653-4E79-9BB1-A5ACFEF3A6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>
      <p:cViewPr varScale="1">
        <p:scale>
          <a:sx n="143" d="100"/>
          <a:sy n="143" d="100"/>
        </p:scale>
        <p:origin x="7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e75942121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9e75942121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9e75942121_0_10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9e75942121_0_10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e75942121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9e75942121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9e75942121_0_1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9e75942121_0_1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9e75942121_0_1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9e75942121_0_1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e75942121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9e75942121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e75942121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9e75942121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e75942121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9e75942121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e75942121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9e75942121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e75942121_0_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9e75942121_0_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e75942121_0_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9e75942121_0_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9e75942121_0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9e75942121_0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e75942121_0_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9e75942121_0_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4"/>
          <p:cNvCxnSpPr/>
          <p:nvPr/>
        </p:nvCxnSpPr>
        <p:spPr>
          <a:xfrm>
            <a:off x="514350" y="4012426"/>
            <a:ext cx="8629500" cy="1800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81000" y="3640058"/>
            <a:ext cx="8458200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ce Sans Pro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6pPr>
            <a:lvl7pPr marL="2743200" marR="0" lvl="6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7pPr>
            <a:lvl8pPr marL="3200400" marR="0" lvl="7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8pPr>
            <a:lvl9pPr marL="3657600" marR="0" lvl="8" indent="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229600" y="4855464"/>
            <a:ext cx="759000" cy="1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04800" y="342900"/>
            <a:ext cx="86868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04800" y="1165622"/>
            <a:ext cx="8686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4pPr>
            <a:lvl5pPr marL="228600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5pPr>
            <a:lvl6pPr marL="274320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6pPr>
            <a:lvl7pPr marL="320040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7pPr>
            <a:lvl8pPr marL="365760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◆"/>
              <a:defRPr/>
            </a:lvl8pPr>
            <a:lvl9pPr marL="411480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581400" y="57150"/>
            <a:ext cx="2895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229600" y="4855464"/>
            <a:ext cx="759000" cy="1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Google Shape;73;p16"/>
          <p:cNvCxnSpPr/>
          <p:nvPr/>
        </p:nvCxnSpPr>
        <p:spPr>
          <a:xfrm>
            <a:off x="514350" y="2583676"/>
            <a:ext cx="8629500" cy="1800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r" rtl="0">
              <a:spcBef>
                <a:spcPts val="640"/>
              </a:spcBef>
              <a:spcAft>
                <a:spcPts val="0"/>
              </a:spcAft>
              <a:buClr>
                <a:srgbClr val="DDD2B1"/>
              </a:buClr>
              <a:buSzPts val="1400"/>
              <a:buFont typeface="Source Sans Pro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180475" y="2210314"/>
            <a:ext cx="86868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01752" y="342900"/>
            <a:ext cx="86868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04800" y="1200150"/>
            <a:ext cx="41910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✕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+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✕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✱"/>
              <a:defRPr/>
            </a:lvl4pPr>
            <a:lvl5pPr marL="2286000" lvl="4" indent="-317500" rtl="0">
              <a:spcBef>
                <a:spcPts val="360"/>
              </a:spcBef>
              <a:spcAft>
                <a:spcPts val="0"/>
              </a:spcAft>
              <a:buSzPts val="1400"/>
              <a:buChar char="✕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3434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✕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+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✕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✱"/>
              <a:defRPr/>
            </a:lvl4pPr>
            <a:lvl5pPr marL="2286000" lvl="4" indent="-317500" rtl="0">
              <a:spcBef>
                <a:spcPts val="360"/>
              </a:spcBef>
              <a:spcAft>
                <a:spcPts val="0"/>
              </a:spcAft>
              <a:buSzPts val="1400"/>
              <a:buChar char="✕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04800" y="4057650"/>
            <a:ext cx="86106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281444" y="500063"/>
            <a:ext cx="42906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B07621"/>
              </a:buClr>
              <a:buSzPts val="1400"/>
              <a:buFont typeface="Souce Sans Pro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2"/>
          </p:nvPr>
        </p:nvSpPr>
        <p:spPr>
          <a:xfrm>
            <a:off x="4645025" y="500063"/>
            <a:ext cx="4292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B07621"/>
              </a:buClr>
              <a:buSzPts val="1400"/>
              <a:buFont typeface="Souce Sans Pro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3"/>
          </p:nvPr>
        </p:nvSpPr>
        <p:spPr>
          <a:xfrm>
            <a:off x="281444" y="987028"/>
            <a:ext cx="4290600" cy="29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✕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+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✕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✱"/>
              <a:defRPr/>
            </a:lvl4pPr>
            <a:lvl5pPr marL="2286000" lvl="4" indent="-317500" rtl="0">
              <a:spcBef>
                <a:spcPts val="360"/>
              </a:spcBef>
              <a:spcAft>
                <a:spcPts val="0"/>
              </a:spcAft>
              <a:buSzPts val="1400"/>
              <a:buChar char="✕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4"/>
          </p:nvPr>
        </p:nvSpPr>
        <p:spPr>
          <a:xfrm>
            <a:off x="4648730" y="987028"/>
            <a:ext cx="4288500" cy="29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✕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+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✕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✱"/>
              <a:defRPr/>
            </a:lvl4pPr>
            <a:lvl5pPr marL="2286000" lvl="4" indent="-317500" rtl="0">
              <a:spcBef>
                <a:spcPts val="360"/>
              </a:spcBef>
              <a:spcAft>
                <a:spcPts val="0"/>
              </a:spcAft>
              <a:buSzPts val="1400"/>
              <a:buChar char="✕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cxnSp>
        <p:nvCxnSpPr>
          <p:cNvPr id="95" name="Google Shape;95;p18"/>
          <p:cNvCxnSpPr/>
          <p:nvPr/>
        </p:nvCxnSpPr>
        <p:spPr>
          <a:xfrm>
            <a:off x="514350" y="4514850"/>
            <a:ext cx="8629500" cy="1800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01752" y="342900"/>
            <a:ext cx="86868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21"/>
          <p:cNvCxnSpPr/>
          <p:nvPr/>
        </p:nvCxnSpPr>
        <p:spPr>
          <a:xfrm>
            <a:off x="514350" y="4386838"/>
            <a:ext cx="8629500" cy="1800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457200" y="4114800"/>
            <a:ext cx="84582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Sou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3008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2"/>
          </p:nvPr>
        </p:nvSpPr>
        <p:spPr>
          <a:xfrm>
            <a:off x="3575050" y="457200"/>
            <a:ext cx="53403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✕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+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✕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✱"/>
              <a:defRPr/>
            </a:lvl4pPr>
            <a:lvl5pPr marL="2286000" lvl="4" indent="-317500" rtl="0">
              <a:spcBef>
                <a:spcPts val="360"/>
              </a:spcBef>
              <a:spcAft>
                <a:spcPts val="0"/>
              </a:spcAft>
              <a:buSzPts val="1400"/>
              <a:buChar char="✕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>
            <a:spLocks noGrp="1"/>
          </p:cNvSpPr>
          <p:nvPr>
            <p:ph type="pic" idx="2"/>
          </p:nvPr>
        </p:nvSpPr>
        <p:spPr>
          <a:xfrm>
            <a:off x="3505200" y="462475"/>
            <a:ext cx="5029200" cy="274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22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81000" y="3745320"/>
            <a:ext cx="5867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Sou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81000" y="4149913"/>
            <a:ext cx="5867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Source Sans Pro"/>
              <a:buNone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+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✕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✱"/>
              <a:defRPr/>
            </a:lvl4pPr>
            <a:lvl5pPr marL="2286000" lvl="4" indent="-317500" rtl="0">
              <a:spcBef>
                <a:spcPts val="360"/>
              </a:spcBef>
              <a:spcAft>
                <a:spcPts val="0"/>
              </a:spcAft>
              <a:buSzPts val="1400"/>
              <a:buChar char="✕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+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✱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◆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◼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04800" y="342900"/>
            <a:ext cx="86868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 rot="5400000">
            <a:off x="2950950" y="-1480528"/>
            <a:ext cx="3394500" cy="8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4pPr>
            <a:lvl5pPr marL="228600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5pPr>
            <a:lvl6pPr marL="274320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6pPr>
            <a:lvl7pPr marL="320040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7pPr>
            <a:lvl8pPr marL="365760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◆"/>
              <a:defRPr/>
            </a:lvl8pPr>
            <a:lvl9pPr marL="411480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 rot="5400000">
            <a:off x="5578050" y="1691907"/>
            <a:ext cx="43887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 rot="5400000">
            <a:off x="1387050" y="-517893"/>
            <a:ext cx="43887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4pPr>
            <a:lvl5pPr marL="228600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5pPr>
            <a:lvl6pPr marL="274320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6pPr>
            <a:lvl7pPr marL="320040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7pPr>
            <a:lvl8pPr marL="365760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◆"/>
              <a:defRPr/>
            </a:lvl8pPr>
            <a:lvl9pPr marL="411480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3"/>
          <p:cNvCxnSpPr/>
          <p:nvPr/>
        </p:nvCxnSpPr>
        <p:spPr>
          <a:xfrm>
            <a:off x="514350" y="788174"/>
            <a:ext cx="8629500" cy="1800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04800" y="1165622"/>
            <a:ext cx="8686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4pPr>
            <a:lvl5pPr marL="2286000" marR="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✕"/>
              <a:defRPr/>
            </a:lvl5pPr>
            <a:lvl6pPr marL="2743200" marR="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+"/>
              <a:defRPr/>
            </a:lvl6pPr>
            <a:lvl7pPr marL="3200400" marR="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✱"/>
              <a:defRPr/>
            </a:lvl7pPr>
            <a:lvl8pPr marL="3657600" marR="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◆"/>
              <a:defRPr/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477000" y="57150"/>
            <a:ext cx="2514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57150"/>
            <a:ext cx="33528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229600" y="4857750"/>
            <a:ext cx="762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304800" y="342900"/>
            <a:ext cx="86868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ce Sans Pro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57" name="Google Shape;57;p13"/>
          <p:cNvCxnSpPr/>
          <p:nvPr/>
        </p:nvCxnSpPr>
        <p:spPr>
          <a:xfrm>
            <a:off x="514350" y="788174"/>
            <a:ext cx="8629500" cy="1800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13"/>
          <p:cNvCxnSpPr/>
          <p:nvPr/>
        </p:nvCxnSpPr>
        <p:spPr>
          <a:xfrm>
            <a:off x="514350" y="793490"/>
            <a:ext cx="8629500" cy="1800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pub/irs-pdf/fw2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ctrTitle"/>
          </p:nvPr>
        </p:nvSpPr>
        <p:spPr>
          <a:xfrm>
            <a:off x="381000" y="3640058"/>
            <a:ext cx="8458200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PERSONAL FINANCIAL LITERACY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37" name="Google Shape;137;p25"/>
          <p:cNvSpPr txBox="1"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2400" b="0" i="0" u="none" strike="noStrike" cap="none">
                <a:solidFill>
                  <a:srgbClr val="44342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Unit 9 Money in the Real World</a:t>
            </a:r>
            <a:endParaRPr sz="2400" b="0" i="0" u="none" strike="noStrike" cap="none">
              <a:solidFill>
                <a:srgbClr val="44342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8" name="Google Shape;138;p25" descr="https://encrypted-tbn2.gstatic.com/images?q=tbn:ANd9GcT2XrMjBLx7Vkmq0mnrtWchSCUsmPoVL0a8eWtsB_Cm2hvxZIW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85750"/>
            <a:ext cx="4714800" cy="23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/>
        </p:nvSpPr>
        <p:spPr>
          <a:xfrm>
            <a:off x="304800" y="304800"/>
            <a:ext cx="86868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E3B30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PART I</a:t>
            </a:r>
            <a:br>
              <a:rPr lang="en" sz="3600">
                <a:solidFill>
                  <a:srgbClr val="4E3B30"/>
                </a:solidFill>
                <a:latin typeface="Souce Sans Pro"/>
                <a:ea typeface="Souce Sans Pro"/>
                <a:cs typeface="Souce Sans Pro"/>
                <a:sym typeface="Souce Sans Pro"/>
              </a:rPr>
            </a:br>
            <a:br>
              <a:rPr lang="en" sz="3600">
                <a:solidFill>
                  <a:srgbClr val="4E3B30"/>
                </a:solidFill>
                <a:latin typeface="Souce Sans Pro"/>
                <a:ea typeface="Souce Sans Pro"/>
                <a:cs typeface="Souce Sans Pro"/>
                <a:sym typeface="Souce Sans Pro"/>
              </a:rPr>
            </a:br>
            <a:r>
              <a:rPr lang="en" sz="3600">
                <a:solidFill>
                  <a:srgbClr val="4E3B30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WORKING</a:t>
            </a:r>
            <a:endParaRPr sz="3600">
              <a:solidFill>
                <a:srgbClr val="4E3B30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>
            <a:spLocks noGrp="1"/>
          </p:cNvSpPr>
          <p:nvPr>
            <p:ph type="title"/>
          </p:nvPr>
        </p:nvSpPr>
        <p:spPr>
          <a:xfrm>
            <a:off x="301752" y="257175"/>
            <a:ext cx="86868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HOW TAXES WERE CREATED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99" name="Google Shape;199;p34"/>
          <p:cNvSpPr txBox="1">
            <a:spLocks noGrp="1"/>
          </p:cNvSpPr>
          <p:nvPr>
            <p:ph type="body" idx="1"/>
          </p:nvPr>
        </p:nvSpPr>
        <p:spPr>
          <a:xfrm>
            <a:off x="304800" y="900113"/>
            <a:ext cx="4191000" cy="26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Char char="✕"/>
            </a:pPr>
            <a:r>
              <a:rPr lang="en"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</a:t>
            </a:r>
            <a:r>
              <a:rPr lang="en" sz="28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16</a:t>
            </a:r>
            <a:r>
              <a:rPr lang="en" sz="2800" b="1" i="0" u="none" strike="noStrike" cap="none" baseline="30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</a:t>
            </a:r>
            <a:r>
              <a:rPr lang="en" sz="28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Amendment</a:t>
            </a:r>
            <a:r>
              <a:rPr lang="en"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created income tax.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Char char="✕"/>
            </a:pPr>
            <a:r>
              <a:rPr lang="en"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current federal tax system is </a:t>
            </a:r>
            <a:r>
              <a:rPr lang="en" sz="28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progressive</a:t>
            </a:r>
            <a:endParaRPr sz="28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Char char="✕"/>
            </a:pPr>
            <a:r>
              <a:rPr lang="en"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means t</a:t>
            </a:r>
            <a:r>
              <a:rPr lang="en" sz="2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</a:t>
            </a:r>
            <a:r>
              <a:rPr lang="en"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more money you make, the more you are taxed</a:t>
            </a:r>
            <a:endParaRPr/>
          </a:p>
          <a:p>
            <a:pPr marL="34290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21844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None/>
            </a:pPr>
            <a:endParaRPr sz="28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0" name="Google Shape;200;p34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343400" cy="26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184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ymbol"/>
              <a:buNone/>
            </a:pPr>
            <a:endParaRPr sz="28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1" name="Google Shape;201;p34" descr="http://www.psmag.com/wp-content/uploads/2012/04/mmw-paying-taxes-0416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200150"/>
            <a:ext cx="4724400" cy="32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>
            <a:spLocks noGrp="1"/>
          </p:cNvSpPr>
          <p:nvPr>
            <p:ph type="title"/>
          </p:nvPr>
        </p:nvSpPr>
        <p:spPr>
          <a:xfrm>
            <a:off x="304800" y="257175"/>
            <a:ext cx="86868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TYPES OF TAXES (2</a:t>
            </a:r>
            <a:r>
              <a:rPr lang="en" sz="360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 </a:t>
            </a: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TYPES)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207" name="Google Shape;207;p35"/>
          <p:cNvSpPr txBox="1">
            <a:spLocks noGrp="1"/>
          </p:cNvSpPr>
          <p:nvPr>
            <p:ph type="body" idx="1"/>
          </p:nvPr>
        </p:nvSpPr>
        <p:spPr>
          <a:xfrm>
            <a:off x="304800" y="971550"/>
            <a:ext cx="8686800" cy="3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2500" b="1" i="0" u="sng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Progressive</a:t>
            </a:r>
            <a:r>
              <a:rPr lang="en" sz="2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Tax rate is based on your income amount</a:t>
            </a:r>
            <a:r>
              <a:rPr lang="en" sz="25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</a:t>
            </a:r>
            <a:r>
              <a:rPr lang="en" sz="2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pay more taxes if you make more money</a:t>
            </a:r>
            <a:r>
              <a:rPr lang="en" sz="25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sz="1200"/>
          </a:p>
          <a:p>
            <a:pPr marL="342900" marR="0" lvl="0" indent="-342900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2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Example: Federal Income Tax</a:t>
            </a:r>
            <a:endParaRPr sz="1200"/>
          </a:p>
          <a:p>
            <a:pPr marL="342900" marR="0" lvl="0" indent="-221996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ymbol"/>
              <a:buNone/>
            </a:pPr>
            <a:endParaRPr sz="25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2500" b="1" i="0" u="sng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Regressive: </a:t>
            </a:r>
            <a:r>
              <a:rPr lang="en" sz="2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tax percentage goes down based on an increase in your income (higher income = less percentage)</a:t>
            </a:r>
            <a:endParaRPr sz="1200"/>
          </a:p>
          <a:p>
            <a:pPr marL="342900" marR="0" lvl="0" indent="-342900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2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Example: Sales Tax- a </a:t>
            </a:r>
            <a:r>
              <a:rPr lang="en" sz="25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lower income earner</a:t>
            </a:r>
            <a:r>
              <a:rPr lang="en" sz="2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will spend a higher percentage of their income on sales tax than a </a:t>
            </a:r>
            <a:r>
              <a:rPr lang="en" sz="25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higher income earner</a:t>
            </a:r>
            <a:r>
              <a:rPr lang="en" sz="2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00"/>
          </a:p>
          <a:p>
            <a:pPr marL="342900" marR="0" lvl="0" indent="-221996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ymbol"/>
              <a:buNone/>
            </a:pPr>
            <a:endParaRPr sz="27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221996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ymbol"/>
              <a:buNone/>
            </a:pPr>
            <a:endParaRPr sz="27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8" name="Google Shape;20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3575" y="3977275"/>
            <a:ext cx="2463350" cy="10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>
            <a:spLocks noGrp="1"/>
          </p:cNvSpPr>
          <p:nvPr>
            <p:ph type="title"/>
          </p:nvPr>
        </p:nvSpPr>
        <p:spPr>
          <a:xfrm>
            <a:off x="301752" y="257175"/>
            <a:ext cx="86868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THE IRS: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214" name="Google Shape;214;p36"/>
          <p:cNvSpPr txBox="1">
            <a:spLocks noGrp="1"/>
          </p:cNvSpPr>
          <p:nvPr>
            <p:ph type="body" idx="1"/>
          </p:nvPr>
        </p:nvSpPr>
        <p:spPr>
          <a:xfrm>
            <a:off x="304800" y="900113"/>
            <a:ext cx="4191000" cy="26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20"/>
              <a:buFont typeface="Noto Symbol"/>
              <a:buChar char="✕"/>
            </a:pPr>
            <a:r>
              <a:rPr lang="en" sz="25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IRS</a:t>
            </a:r>
            <a:r>
              <a:rPr lang="en" sz="2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Internal Revenue Service generates tax forms and collects taxes</a:t>
            </a:r>
            <a:endParaRPr sz="1300"/>
          </a:p>
          <a:p>
            <a:pPr marL="342900" marR="0" lvl="0" indent="-33655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720"/>
              <a:buFont typeface="Noto Symbol"/>
              <a:buChar char="✕"/>
            </a:pPr>
            <a:r>
              <a:rPr lang="en" sz="25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Withholding </a:t>
            </a:r>
            <a:r>
              <a:rPr lang="en" sz="2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– a portion of money taken from your gross income before you get your paycheck.</a:t>
            </a:r>
            <a:endParaRPr sz="1300"/>
          </a:p>
          <a:p>
            <a:pPr marL="342900" marR="0" lvl="0" indent="-33655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720"/>
              <a:buFont typeface="Noto Symbol"/>
              <a:buChar char="✕"/>
            </a:pPr>
            <a:r>
              <a:rPr lang="en" sz="2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 the end of the year, you determine the amount of taxes you owe, if you paid too much throughout the year, the surplus will be returned as a </a:t>
            </a:r>
            <a:r>
              <a:rPr lang="en" sz="25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tax refund</a:t>
            </a:r>
            <a:r>
              <a:rPr lang="en" sz="2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300"/>
          </a:p>
          <a:p>
            <a:pPr marL="342900" marR="0" lvl="0" indent="-227774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ts val="1813"/>
              <a:buFont typeface="Noto Symbol"/>
              <a:buNone/>
            </a:pPr>
            <a:endParaRPr sz="26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5" name="Google Shape;215;p36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343400" cy="26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777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13"/>
              <a:buFont typeface="Noto Symbol"/>
              <a:buNone/>
            </a:pPr>
            <a:endParaRPr sz="26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6" name="Google Shape;216;p36" descr="https://encrypted-tbn3.gstatic.com/images?q=tbn:ANd9GcR1OYkshjgXwUCT6Tr8DMGxsIIhG74kQIGiPP7vKxvgowwGjh7Qg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143000"/>
            <a:ext cx="42672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>
            <a:spLocks noGrp="1"/>
          </p:cNvSpPr>
          <p:nvPr>
            <p:ph type="title"/>
          </p:nvPr>
        </p:nvSpPr>
        <p:spPr>
          <a:xfrm>
            <a:off x="304800" y="257175"/>
            <a:ext cx="86868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THE W2 FORM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222" name="Google Shape;222;p37"/>
          <p:cNvSpPr txBox="1">
            <a:spLocks noGrp="1"/>
          </p:cNvSpPr>
          <p:nvPr>
            <p:ph type="body" idx="1"/>
          </p:nvPr>
        </p:nvSpPr>
        <p:spPr>
          <a:xfrm>
            <a:off x="304800" y="874216"/>
            <a:ext cx="8686800" cy="25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ymbol"/>
              <a:buNone/>
            </a:pPr>
            <a:endParaRPr sz="4000" b="0" i="0" u="sng" strike="noStrike" cap="none">
              <a:solidFill>
                <a:schemeClr val="hlink"/>
              </a:solidFill>
              <a:latin typeface="Source Sans Pro"/>
              <a:ea typeface="Source Sans Pro"/>
              <a:cs typeface="Source Sans Pro"/>
              <a:sym typeface="Source Sans Pro"/>
              <a:hlinkClick r:id="rId3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ymbol"/>
              <a:buChar char="✕"/>
            </a:pPr>
            <a:r>
              <a:rPr lang="en" sz="4000" b="0" i="0" u="sng" strike="noStrike" cap="none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W2 Form</a:t>
            </a:r>
            <a:r>
              <a:rPr lang="en"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Details what you have paid in deductions the previous year</a:t>
            </a:r>
            <a:endParaRPr/>
          </a:p>
          <a:p>
            <a: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ymbol"/>
              <a:buNone/>
            </a:pPr>
            <a:endParaRPr sz="32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686800" cy="16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PART I</a:t>
            </a:r>
            <a:b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</a:br>
            <a:b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</a:b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WORKING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pic>
        <p:nvPicPr>
          <p:cNvPr id="145" name="Google Shape;145;p26" descr="http://www.therockatbc.com/wp-content/uploads/2012/08/officespace7-1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1943100"/>
            <a:ext cx="5476800" cy="27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152400" y="457200"/>
            <a:ext cx="86106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250" b="0" i="0" u="sng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2 TYPES OF WORKERS</a:t>
            </a:r>
            <a:br>
              <a:rPr lang="en" sz="325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</a:br>
            <a:endParaRPr sz="325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42906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2800" b="0" i="0" u="none" strike="noStrike" cap="none">
                <a:solidFill>
                  <a:srgbClr val="B07621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BLUE COLLAR	</a:t>
            </a:r>
            <a:endParaRPr sz="2800" b="0" i="0" u="none" strike="noStrike" cap="none">
              <a:solidFill>
                <a:srgbClr val="B07621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2"/>
          </p:nvPr>
        </p:nvSpPr>
        <p:spPr>
          <a:xfrm>
            <a:off x="4648200" y="1314450"/>
            <a:ext cx="4292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2800" b="0" i="0" u="none" strike="noStrike" cap="none">
                <a:solidFill>
                  <a:srgbClr val="B07621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WHITE COLLAR</a:t>
            </a:r>
            <a:endParaRPr sz="2800" b="0" i="0" u="none" strike="noStrike" cap="none">
              <a:solidFill>
                <a:srgbClr val="B07621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3"/>
          </p:nvPr>
        </p:nvSpPr>
        <p:spPr>
          <a:xfrm>
            <a:off x="304800" y="1885950"/>
            <a:ext cx="4290600" cy="29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ymbol"/>
              <a:buChar char="✕"/>
            </a:pPr>
            <a:r>
              <a:rPr lang="en"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working class workers who performs manual labor  type jobs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ymbol"/>
              <a:buChar char="✕"/>
            </a:pPr>
            <a:r>
              <a:rPr lang="en" sz="24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Example</a:t>
            </a:r>
            <a:r>
              <a:rPr lang="en"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factory worker &amp; construction worker</a:t>
            </a:r>
            <a:endParaRPr/>
          </a:p>
          <a:p>
            <a:pPr marL="342900" marR="0" lvl="0" indent="-2362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ymbol"/>
              <a:buNone/>
            </a:pPr>
            <a:endParaRPr sz="24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4"/>
          </p:nvPr>
        </p:nvSpPr>
        <p:spPr>
          <a:xfrm>
            <a:off x="4572000" y="1885950"/>
            <a:ext cx="4288500" cy="29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ymbol"/>
              <a:buChar char="✕"/>
            </a:pPr>
            <a:r>
              <a:rPr lang="en"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perform tasks that require specialized skills, often times are higher paid than blue-collar workers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ymbol"/>
              <a:buChar char="✕"/>
            </a:pPr>
            <a:r>
              <a:rPr lang="en" sz="24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</a:t>
            </a:r>
            <a:r>
              <a:rPr lang="en"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doctors, lawyers</a:t>
            </a:r>
            <a:endParaRPr/>
          </a:p>
          <a:p>
            <a:pPr marL="342900" marR="0" lvl="0" indent="-2362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ymbol"/>
              <a:buNone/>
            </a:pPr>
            <a:endParaRPr sz="24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304800" y="257175"/>
            <a:ext cx="86868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WAGE VS. SALARY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1"/>
          </p:nvPr>
        </p:nvSpPr>
        <p:spPr>
          <a:xfrm>
            <a:off x="304800" y="1165622"/>
            <a:ext cx="8686800" cy="38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40"/>
              <a:buFont typeface="Noto Symbol"/>
              <a:buChar char="✕"/>
            </a:pPr>
            <a:r>
              <a:rPr lang="en" sz="2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Wage</a:t>
            </a:r>
            <a:r>
              <a:rPr lang="en" sz="2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The amount of money you make in an hour of work. </a:t>
            </a:r>
            <a:endParaRPr sz="800"/>
          </a:p>
          <a:p>
            <a:pPr marL="342900" marR="0" lvl="0" indent="-304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640"/>
              <a:buFont typeface="Noto Symbol"/>
              <a:buChar char="✕"/>
            </a:pPr>
            <a:r>
              <a:rPr lang="en" sz="2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example: Karen works at </a:t>
            </a:r>
            <a:r>
              <a:rPr lang="en" sz="2600" i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Harris Teeter</a:t>
            </a:r>
            <a:r>
              <a:rPr lang="en" sz="2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She receives a wage of $8 an hour.</a:t>
            </a:r>
            <a:endParaRPr sz="26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04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640"/>
              <a:buFont typeface="Noto Symbol"/>
              <a:buChar char="✕"/>
            </a:pPr>
            <a:r>
              <a:rPr lang="en" sz="2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Salary</a:t>
            </a:r>
            <a:r>
              <a:rPr lang="en" sz="2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A fixed amount of pay regardless of how many hours worked.</a:t>
            </a:r>
            <a:endParaRPr sz="800"/>
          </a:p>
          <a:p>
            <a:pPr marL="342900" marR="0" lvl="0" indent="-304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640"/>
              <a:buFont typeface="Noto Symbol"/>
              <a:buChar char="✕"/>
            </a:pPr>
            <a:r>
              <a:rPr lang="en" sz="2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Example: Denny makes $42,000 a year as an architect. His workdays can range from 9 am-5 pm on some days and </a:t>
            </a:r>
            <a:r>
              <a:rPr lang="en" sz="2600" i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en" sz="2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 am-10 pm on others</a:t>
            </a:r>
            <a:endParaRPr sz="26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ymbol"/>
              <a:buNone/>
            </a:pPr>
            <a:endParaRPr sz="32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152400" y="285750"/>
            <a:ext cx="86868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TAXES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pic>
        <p:nvPicPr>
          <p:cNvPr id="166" name="Google Shape;166;p29" descr="https://encrypted-tbn0.gstatic.com/images?q=tbn:ANd9GcQnIJm_W19aS7vtfr-AdQkDTNtvLpCXSr14q1eCtfi67N2FPSXXw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2247" y="1085850"/>
            <a:ext cx="4517100" cy="377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>
            <a:spLocks noGrp="1"/>
          </p:cNvSpPr>
          <p:nvPr>
            <p:ph type="title"/>
          </p:nvPr>
        </p:nvSpPr>
        <p:spPr>
          <a:xfrm>
            <a:off x="304800" y="257175"/>
            <a:ext cx="86868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INCOME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72" name="Google Shape;172;p30"/>
          <p:cNvSpPr txBox="1">
            <a:spLocks noGrp="1"/>
          </p:cNvSpPr>
          <p:nvPr>
            <p:ph type="body" idx="1"/>
          </p:nvPr>
        </p:nvSpPr>
        <p:spPr>
          <a:xfrm>
            <a:off x="304800" y="874216"/>
            <a:ext cx="8686800" cy="25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Noto Symbol"/>
              <a:buChar char="✕"/>
            </a:pPr>
            <a:r>
              <a:rPr lang="en" sz="3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Gross Pay</a:t>
            </a:r>
            <a:r>
              <a:rPr lang="en" sz="3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The amount you are paid before any deductions are taken out of your </a:t>
            </a:r>
            <a:r>
              <a:rPr lang="en" sz="3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pay</a:t>
            </a:r>
            <a:endParaRPr/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36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Noto Symbol"/>
              <a:buChar char="✕"/>
            </a:pPr>
            <a:r>
              <a:rPr lang="en" sz="3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Net Pay: </a:t>
            </a:r>
            <a:r>
              <a:rPr lang="en" sz="3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amount of pay after deductions (</a:t>
            </a:r>
            <a:r>
              <a:rPr lang="en" sz="3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 -</a:t>
            </a:r>
            <a:r>
              <a:rPr lang="en" sz="3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the money you actually </a:t>
            </a:r>
            <a:r>
              <a:rPr lang="en" sz="3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receive</a:t>
            </a:r>
            <a:r>
              <a:rPr lang="en" sz="3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/>
          </a:p>
          <a:p>
            <a: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ymbol"/>
              <a:buNone/>
            </a:pPr>
            <a:endParaRPr sz="32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title"/>
          </p:nvPr>
        </p:nvSpPr>
        <p:spPr>
          <a:xfrm>
            <a:off x="304800" y="257175"/>
            <a:ext cx="86868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BUDGETING 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78" name="Google Shape;178;p31"/>
          <p:cNvSpPr txBox="1">
            <a:spLocks noGrp="1"/>
          </p:cNvSpPr>
          <p:nvPr>
            <p:ph type="body" idx="1"/>
          </p:nvPr>
        </p:nvSpPr>
        <p:spPr>
          <a:xfrm>
            <a:off x="304800" y="874216"/>
            <a:ext cx="8686800" cy="25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3200" b="1" i="0" u="sng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Disposable Income</a:t>
            </a:r>
            <a:r>
              <a:rPr lang="en" sz="32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Income left after all taxes have been paid.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3200" b="1" i="0" u="sng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3200" b="1" i="0" u="sng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Discretionary Income: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Income (money) left after taxes and all necessities</a:t>
            </a:r>
            <a:r>
              <a:rPr lang="en" sz="3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have been bought and bills have been paid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32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32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title"/>
          </p:nvPr>
        </p:nvSpPr>
        <p:spPr>
          <a:xfrm>
            <a:off x="304800" y="257175"/>
            <a:ext cx="86868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1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DEDUCTIONS</a:t>
            </a: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: 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84" name="Google Shape;184;p32"/>
          <p:cNvSpPr txBox="1">
            <a:spLocks noGrp="1"/>
          </p:cNvSpPr>
          <p:nvPr>
            <p:ph type="body" idx="1"/>
          </p:nvPr>
        </p:nvSpPr>
        <p:spPr>
          <a:xfrm>
            <a:off x="304800" y="874216"/>
            <a:ext cx="8686800" cy="25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Taxes and fees taken out of your </a:t>
            </a:r>
            <a:r>
              <a:rPr lang="en" sz="3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paycheck</a:t>
            </a:r>
            <a:r>
              <a:rPr lang="en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32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ymbol"/>
              <a:buChar char="✕"/>
            </a:pPr>
            <a:r>
              <a:rPr lang="en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Examples: Social Security, Medicare, State &amp; Federal Income Tax</a:t>
            </a:r>
            <a:endParaRPr/>
          </a:p>
          <a:p>
            <a: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ymbol"/>
              <a:buNone/>
            </a:pPr>
            <a:endParaRPr sz="32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6868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ce Sans Pro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PAYCHECK EXAMPLE I</a:t>
            </a:r>
            <a:endParaRPr sz="3600" b="0" i="0" u="none" strike="noStrike" cap="none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graphicFrame>
        <p:nvGraphicFramePr>
          <p:cNvPr id="190" name="Google Shape;190;p33"/>
          <p:cNvGraphicFramePr/>
          <p:nvPr/>
        </p:nvGraphicFramePr>
        <p:xfrm>
          <a:off x="5372100" y="1028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{071E165B-1653-4E79-9BB1-A5ACFEF3A650}</a:tableStyleId>
              </a:tblPr>
              <a:tblGrid>
                <a:gridCol w="178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Deductions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Year to Date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Federal Tax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State Tax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SS Tax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Medicare Tax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Medical Insurance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401(K)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Uniforms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Union Dues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Checking ACH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91" name="Google Shape;191;p33"/>
          <p:cNvGraphicFramePr/>
          <p:nvPr/>
        </p:nvGraphicFramePr>
        <p:xfrm>
          <a:off x="152400" y="85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{071E165B-1653-4E79-9BB1-A5ACFEF3A650}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Description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Rate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Hours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Earnings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Year to Date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Regular Earnings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Overtime Earnings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Back Pay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Holiday Earnings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Vacation Earnings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92" name="Google Shape;192;p33"/>
          <p:cNvGraphicFramePr/>
          <p:nvPr/>
        </p:nvGraphicFramePr>
        <p:xfrm>
          <a:off x="1752600" y="3314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{071E165B-1653-4E79-9BB1-A5ACFEF3A650}</a:tableStyleId>
              </a:tblPr>
              <a:tblGrid>
                <a:gridCol w="117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1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1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150" marR="49150" marT="0" marB="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" sz="7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Earnings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150" marR="491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" sz="7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Taxes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150" marR="491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" sz="7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Deductions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150" marR="491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" sz="7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Net Pay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150" marR="491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" sz="7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Deposit Number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150" marR="491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" sz="7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Amount of Check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150" marR="491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Pay Period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0/00/00 -0/00/00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150" marR="491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endParaRPr sz="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150" marR="491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endParaRPr sz="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150" marR="491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endParaRPr sz="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150" marR="491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endParaRPr sz="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150" marR="491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endParaRPr sz="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150" marR="491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endParaRPr sz="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150" marR="491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" sz="7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Year to Date</a:t>
                      </a: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150" marR="491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endParaRPr sz="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150" marR="491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endParaRPr sz="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150" marR="491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endParaRPr sz="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150" marR="491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endParaRPr sz="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150" marR="491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endParaRPr sz="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150" marR="491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endParaRPr sz="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150" marR="491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3" name="Google Shape;193;p33"/>
          <p:cNvSpPr/>
          <p:nvPr/>
        </p:nvSpPr>
        <p:spPr>
          <a:xfrm>
            <a:off x="0" y="0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532</Words>
  <Application>Microsoft Macintosh PowerPoint</Application>
  <PresentationFormat>On-screen Show (16:9)</PresentationFormat>
  <Paragraphs>117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Source Sans Pro</vt:lpstr>
      <vt:lpstr>Calibri</vt:lpstr>
      <vt:lpstr>Arial</vt:lpstr>
      <vt:lpstr>Souce Sans Pro</vt:lpstr>
      <vt:lpstr>Noto Symbol</vt:lpstr>
      <vt:lpstr>Simple Light</vt:lpstr>
      <vt:lpstr>Trek</vt:lpstr>
      <vt:lpstr>PERSONAL FINANCIAL LITERACY</vt:lpstr>
      <vt:lpstr>PART I  WORKING</vt:lpstr>
      <vt:lpstr>2 TYPES OF WORKERS </vt:lpstr>
      <vt:lpstr>WAGE VS. SALARY</vt:lpstr>
      <vt:lpstr>TAXES</vt:lpstr>
      <vt:lpstr>INCOME</vt:lpstr>
      <vt:lpstr>BUDGETING </vt:lpstr>
      <vt:lpstr>DEDUCTIONS: </vt:lpstr>
      <vt:lpstr>PAYCHECK EXAMPLE I</vt:lpstr>
      <vt:lpstr>HOW TAXES WERE CREATED</vt:lpstr>
      <vt:lpstr>TYPES OF TAXES (2 TYPES)</vt:lpstr>
      <vt:lpstr>THE IRS:</vt:lpstr>
      <vt:lpstr>THE W2 FORM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FINANCIAL LITERACY</dc:title>
  <cp:lastModifiedBy>Roselyn Coyne</cp:lastModifiedBy>
  <cp:revision>1</cp:revision>
  <dcterms:modified xsi:type="dcterms:W3CDTF">2020-11-01T17:33:15Z</dcterms:modified>
</cp:coreProperties>
</file>