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2" r:id="rId3"/>
    <p:sldId id="264" r:id="rId4"/>
    <p:sldId id="265" r:id="rId5"/>
    <p:sldId id="266" r:id="rId6"/>
    <p:sldId id="27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853-E448-48CC-B352-18A413B7F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339D-B720-47D9-A302-99F126676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6437-D041-4B7B-9A10-D8A138D1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0B88-2EC9-4332-91DF-C136C194D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41D52-79F6-4B80-B829-9E12315F7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2D8A-138E-430E-8B76-3748488B4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15CA-2BDB-483C-8054-8B3098026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FD79-F44B-434C-BBDD-49725304D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0D79-8858-4B5A-9E28-40A75A0E1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C940-BB76-469F-9044-C27C5A317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D60B1-C139-48AF-BA6E-6A1F0246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8241925-E01B-452E-9D83-481F7DB5B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Election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076" name="Picture 7" descr="http://www.yourdictionary.com/images/articles/lg/228.PresidentialEl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352800"/>
            <a:ext cx="35052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Types of Voting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Absentee voting – voting earlier than the election day</a:t>
            </a:r>
          </a:p>
          <a:p>
            <a:pPr lvl="1"/>
            <a:r>
              <a:rPr lang="en-US" smtClean="0"/>
              <a:t>Those too ill or disabled</a:t>
            </a:r>
          </a:p>
          <a:p>
            <a:pPr lvl="1"/>
            <a:r>
              <a:rPr lang="en-US" smtClean="0"/>
              <a:t>Those who will be away from their county</a:t>
            </a:r>
          </a:p>
          <a:p>
            <a:pPr lvl="1"/>
            <a:r>
              <a:rPr lang="en-US" smtClean="0"/>
              <a:t>Those serving in the military</a:t>
            </a:r>
          </a:p>
          <a:p>
            <a:r>
              <a:rPr lang="en-US" smtClean="0"/>
              <a:t>Straight Ticket/Party Voting – voting only for one political party</a:t>
            </a:r>
          </a:p>
          <a:p>
            <a:r>
              <a:rPr lang="en-US" smtClean="0"/>
              <a:t>Split Ticket Voting – voting for different parties for different offices in the same election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Types of Ballots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Ballots – device by which a voter registers a choice in an election</a:t>
            </a:r>
          </a:p>
          <a:p>
            <a:pPr>
              <a:lnSpc>
                <a:spcPct val="80000"/>
              </a:lnSpc>
            </a:pPr>
            <a:r>
              <a:rPr lang="en-US" smtClean="0"/>
              <a:t>Paper Ballots – first used in our history</a:t>
            </a:r>
          </a:p>
          <a:p>
            <a:pPr>
              <a:lnSpc>
                <a:spcPct val="80000"/>
              </a:lnSpc>
            </a:pPr>
            <a:r>
              <a:rPr lang="en-US" smtClean="0"/>
              <a:t>Australian Ballot 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Four essential features of the Australian Ballot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It is printed at the public expense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It lists the names of ALL candidates in an election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It is given out ONLY at the polls, one per qualified voter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It is marked in secret</a:t>
            </a:r>
          </a:p>
        </p:txBody>
      </p:sp>
      <p:pic>
        <p:nvPicPr>
          <p:cNvPr id="13316" name="Picture 7" descr="http://talesteacherstell.com/voting%20booth%20_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937125"/>
            <a:ext cx="1565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Types of Ballots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basic varieties of the Australian Ballot</a:t>
            </a:r>
          </a:p>
          <a:p>
            <a:pPr lvl="1"/>
            <a:r>
              <a:rPr lang="en-US" smtClean="0"/>
              <a:t>Office group ballot</a:t>
            </a:r>
          </a:p>
          <a:p>
            <a:pPr lvl="2"/>
            <a:r>
              <a:rPr lang="en-US" smtClean="0"/>
              <a:t>Original form of the Australian ballot</a:t>
            </a:r>
          </a:p>
          <a:p>
            <a:pPr lvl="2"/>
            <a:r>
              <a:rPr lang="en-US" smtClean="0"/>
              <a:t>Can be called the Massachusetts ballot</a:t>
            </a:r>
          </a:p>
          <a:p>
            <a:pPr lvl="2"/>
            <a:r>
              <a:rPr lang="en-US" smtClean="0"/>
              <a:t>Candidates are grouped together by which office the want to run for</a:t>
            </a:r>
          </a:p>
        </p:txBody>
      </p:sp>
      <p:pic>
        <p:nvPicPr>
          <p:cNvPr id="14340" name="Picture 5" descr="http://highcountrypress.com/weekly/2010/04-22-10/00_photos/sample-ball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084638"/>
            <a:ext cx="35941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Types of Ballots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Party column ballot</a:t>
            </a:r>
          </a:p>
          <a:p>
            <a:pPr lvl="1"/>
            <a:r>
              <a:rPr lang="en-US" smtClean="0"/>
              <a:t>Can be called the Indiana ballot</a:t>
            </a:r>
          </a:p>
          <a:p>
            <a:pPr lvl="1"/>
            <a:r>
              <a:rPr lang="en-US" smtClean="0"/>
              <a:t>Each party’s candidates are listed in a column under the party’s name</a:t>
            </a:r>
          </a:p>
          <a:p>
            <a:pPr lvl="1"/>
            <a:r>
              <a:rPr lang="en-US" smtClean="0"/>
              <a:t>There tends to be a box on this ballot to choose to vote for one political party only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5364" name="Picture 5" descr="http://www.cs.uiowa.edu/~jones/voting/pictures/ballot189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322763"/>
            <a:ext cx="31242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Types of Ballots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Sample Ballots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Ballots that list all candidates for office to try to assist the voting public to make an informed choice</a:t>
            </a:r>
          </a:p>
          <a:p>
            <a:pPr>
              <a:lnSpc>
                <a:spcPct val="90000"/>
              </a:lnSpc>
            </a:pPr>
            <a:r>
              <a:rPr lang="en-US" smtClean="0"/>
              <a:t>Bedsheet Ballots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typically American ballot because of its length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Local levels where most often seen because many offices are listed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Voters can become apathetic because of the length of the ballot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The term associated with this is Ballot Fatigue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Election Campaigns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Nominating Candidates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Each state decides how candidates can be nominated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Caucuses – meeting of political party members to conduct party business and nominating candidates to local office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Nominating Conventions – elected members in an area attend conventions and choose candidate</a:t>
            </a:r>
          </a:p>
        </p:txBody>
      </p:sp>
      <p:pic>
        <p:nvPicPr>
          <p:cNvPr id="4100" name="Picture 5" descr="http://www.colleencoover.net/wp-content/gallery/cc_illustration/cau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359275"/>
            <a:ext cx="34353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Election Campaigns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Nominating Candidates</a:t>
            </a:r>
          </a:p>
          <a:p>
            <a:pPr lvl="1"/>
            <a:r>
              <a:rPr lang="en-US" smtClean="0"/>
              <a:t>Primary Elections – election held to elect candidates from each party</a:t>
            </a:r>
          </a:p>
          <a:p>
            <a:pPr lvl="2"/>
            <a:r>
              <a:rPr lang="en-US" smtClean="0"/>
              <a:t>Closed Primary – only declared party members may vote</a:t>
            </a:r>
          </a:p>
          <a:p>
            <a:pPr lvl="2"/>
            <a:r>
              <a:rPr lang="en-US" smtClean="0"/>
              <a:t>Open Primary – voters do not have to register, just have to choose which party to vote for before entering booth</a:t>
            </a:r>
          </a:p>
        </p:txBody>
      </p:sp>
      <p:pic>
        <p:nvPicPr>
          <p:cNvPr id="5124" name="Picture 5" descr="http://blog.pennlive.com/midstate_impact/2008/04/large_Clinton-Obama.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419600"/>
            <a:ext cx="24272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Election Campaigns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Running for Office</a:t>
            </a:r>
          </a:p>
          <a:p>
            <a:pPr lvl="1"/>
            <a:r>
              <a:rPr lang="en-US" smtClean="0"/>
              <a:t>Endorsement – when people with power support a candidate</a:t>
            </a:r>
          </a:p>
          <a:p>
            <a:pPr lvl="1"/>
            <a:r>
              <a:rPr lang="en-US" smtClean="0"/>
              <a:t>Advertising and Image molding</a:t>
            </a:r>
          </a:p>
          <a:p>
            <a:pPr lvl="1"/>
            <a:r>
              <a:rPr lang="en-US" smtClean="0"/>
              <a:t>Canvassing – going through neighborhoods asking for votes</a:t>
            </a:r>
          </a:p>
        </p:txBody>
      </p:sp>
      <p:pic>
        <p:nvPicPr>
          <p:cNvPr id="6148" name="Picture 5" descr="http://cache.boston.com/bonzai-fba/Original_Photo/2007/12/10/1197303063_8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0"/>
            <a:ext cx="26527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http://www.watchmojo.com/blogs/images/obamaonxbox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114800"/>
            <a:ext cx="2590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http://letustalk.files.wordpress.com/2008/07/obama-victory-square-shaking-han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419600"/>
            <a:ext cx="32004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Election Campaigns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Financing Election Campaigns</a:t>
            </a:r>
          </a:p>
          <a:p>
            <a:pPr lvl="1"/>
            <a:r>
              <a:rPr lang="en-US" smtClean="0"/>
              <a:t>Private funding – less than 10% from individuals</a:t>
            </a:r>
          </a:p>
          <a:p>
            <a:pPr lvl="1"/>
            <a:r>
              <a:rPr lang="en-US" smtClean="0"/>
              <a:t>Political party contributions</a:t>
            </a:r>
          </a:p>
          <a:p>
            <a:pPr lvl="1"/>
            <a:r>
              <a:rPr lang="en-US" smtClean="0"/>
              <a:t>PACs – Political Action Committees – political fundraising organizations who want to help a candidate</a:t>
            </a:r>
          </a:p>
          <a:p>
            <a:pPr lvl="1"/>
            <a:endParaRPr lang="en-US" smtClean="0"/>
          </a:p>
        </p:txBody>
      </p:sp>
      <p:pic>
        <p:nvPicPr>
          <p:cNvPr id="7172" name="Picture 5" descr="http://customlogofactory.com/images/make-mo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419600"/>
            <a:ext cx="39814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ttp://www.garealtor.com/Portals/0/RPAC%20logo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29733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http://southernheritagepac.org/images/log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810000"/>
            <a:ext cx="1692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Election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dirty="0" smtClean="0"/>
              <a:t>Public Funding – Taxpayers can contribute money from their tax refund to Presidential Campaign fund which is then divided up between the candidates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8196" name="Picture 2" descr="http://www.political-reform.net/images/money_politics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76600"/>
            <a:ext cx="514191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Elections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Primary Elections – elections held to elect candidates</a:t>
            </a:r>
          </a:p>
          <a:p>
            <a:pPr>
              <a:lnSpc>
                <a:spcPct val="90000"/>
              </a:lnSpc>
            </a:pPr>
            <a:r>
              <a:rPr lang="en-US" smtClean="0"/>
              <a:t>General Elections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Voters cast ballots for candidates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Held first Tuesday after first Monday in November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Popular vote – votes cast by the people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Electoral vote – votes cast for President as part of the Electoral College</a:t>
            </a:r>
          </a:p>
        </p:txBody>
      </p:sp>
      <p:pic>
        <p:nvPicPr>
          <p:cNvPr id="9220" name="Picture 5" descr="http://images.publicradio.org/content/2009/11/03/20091103_election_booth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959350"/>
            <a:ext cx="294481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Elections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Non Partisan Elections – non party elections</a:t>
            </a:r>
          </a:p>
          <a:p>
            <a:pPr lvl="1"/>
            <a:r>
              <a:rPr lang="en-US" smtClean="0"/>
              <a:t>Political parties are prohibited from participating</a:t>
            </a:r>
          </a:p>
          <a:p>
            <a:pPr lvl="1"/>
            <a:r>
              <a:rPr lang="en-US" smtClean="0"/>
              <a:t>Candidates organize and run without party help</a:t>
            </a:r>
          </a:p>
        </p:txBody>
      </p:sp>
      <p:pic>
        <p:nvPicPr>
          <p:cNvPr id="10244" name="Picture 5" descr="http://www.gothamgazette.com/graphics/non-partis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38227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Elections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Special Elections</a:t>
            </a:r>
          </a:p>
          <a:p>
            <a:pPr lvl="1"/>
            <a:r>
              <a:rPr lang="en-US" smtClean="0"/>
              <a:t>Run-off Elections – when there is a “tie” a run off must be held to determine a winner</a:t>
            </a:r>
          </a:p>
          <a:p>
            <a:pPr lvl="1"/>
            <a:r>
              <a:rPr lang="en-US" smtClean="0"/>
              <a:t>Recall – voter can remove a public official from office</a:t>
            </a:r>
          </a:p>
        </p:txBody>
      </p:sp>
      <p:pic>
        <p:nvPicPr>
          <p:cNvPr id="11268" name="Picture 5" descr="http://images.smh.com.au/2009/12/10/962235/simonletchcrop-20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8862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538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Election Process</vt:lpstr>
      <vt:lpstr>Election Campaigns</vt:lpstr>
      <vt:lpstr>Election Campaigns</vt:lpstr>
      <vt:lpstr>Election Campaigns</vt:lpstr>
      <vt:lpstr>Election Campaigns</vt:lpstr>
      <vt:lpstr>Election Campaigns</vt:lpstr>
      <vt:lpstr>Elections</vt:lpstr>
      <vt:lpstr>Elections</vt:lpstr>
      <vt:lpstr>Elections</vt:lpstr>
      <vt:lpstr>Types of Voting</vt:lpstr>
      <vt:lpstr>Types of Ballots</vt:lpstr>
      <vt:lpstr>Types of Ballots</vt:lpstr>
      <vt:lpstr>Types of Ballots</vt:lpstr>
      <vt:lpstr>Types of Ballots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Process and Political Parties</dc:title>
  <dc:creator>Gaz</dc:creator>
  <cp:lastModifiedBy>mary1.goudes</cp:lastModifiedBy>
  <cp:revision>12</cp:revision>
  <dcterms:created xsi:type="dcterms:W3CDTF">2006-10-24T16:28:55Z</dcterms:created>
  <dcterms:modified xsi:type="dcterms:W3CDTF">2012-10-31T18:23:55Z</dcterms:modified>
</cp:coreProperties>
</file>