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3" r:id="rId9"/>
    <p:sldId id="264" r:id="rId10"/>
    <p:sldId id="268" r:id="rId11"/>
    <p:sldId id="265" r:id="rId12"/>
    <p:sldId id="274" r:id="rId13"/>
    <p:sldId id="266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81B4-1673-4B13-A98A-919A880C7B7D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Rights, Responsibilities, and 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362" name="AutoShape 2" descr="data:image/jpeg;base64,/9j/4AAQSkZJRgABAQAAAQABAAD/2wCEAAkGBxITERQSExQWFBIXFxUSFxUYFhcWFxsaGBYXFxkVFhcYHjQhGBslGxQUIjEhJikrLi4uFyAzODU4NyktLisBCgoKDg0OGxAQGyskICQ0LDItLCw3MjQvLSwvLSwsLywsLCwsLCw0LywsLC80LywsLCwsMC8sLCwsLCwsLCwsLP/AABEIAMsA+AMBEQACEQEDEQH/xAAcAAEAAgMBAQEAAAAAAAAAAAAABQYDBAcCAQj/xABFEAACAQIDAgsFBgUDAgcBAAABAgADEQQSIQUTBhYiMUFRVGGRk9EHFyNT0hQyUnGBoUKSweHwFXKxM6I0Q2Jjc7PCJP/EABoBAQADAQEBAAAAAAAAAAAAAAACAwQBBQb/xAA2EQABAgIHBQgCAgEFAAAAAAAAAQIDEQQSFCExQVETFVORoQVSYXGB0eHwFrEiwTIjM2KC8f/aAAwDAQACEQMRAD8A7jAEAQBAEAQBAEAQBAEAQBAEAQBAEAQBAEAQBAEAQBAEAQBAEAQBAEAQBAEAQBAEAQBAEAQBAEAQBAEAQBAEAQBAEAQBAEAQBAEAQBAEAQBAEAQBAEAQBAEAQBAEAQBAEAQBAEAQBAEAQBAEAQBAEAQBAEAQBAEAQCOXbuFNZ8Pv6YroQGplgHF1DCynUizDUdcns31a0rjk0JGQOiAIAgCAIAgCAIAgCAIAgCAIAgCAIAgCAIAgCAIAgCAIAgCAcn9qW2cRgdoUMRh6pDVKBR6bcqmVRyVuneaja3vpoee/o0VjYkNWuTBSDlkpyt8RvK7VKqLUNSo1R1vu1YuxZuUPuC7HXom+UmyRZSIFw4ScIKVEURs2vUUKNyxWtUCgUgFX4Lcl8wP/AFCDfKZkgwnOntU8cNfH+iSroY9n+1TadOwZ6dYf+5TAPjTK/wBZN1DhL4ffGZyspeNg+1ejUpk4lFpVMzKiq5bNlQNc3AFMEnKMxsT0zJEobkX+N6E0cSmzvajsyrYGq1Enoq02Hiy3UeMg6hxUyn5CshZtn7Zw1cXo16VX/ZUVv+DKHMc3/JFQlM3pACAIAgCAIAgCAIAgCAIAgCAIAgCAIAgGvtDFrRpPVa+VFLGwJJt0ADUk804qySZOHDWI9GJmVXYvDwYjFrQGHq06bAhajgg5wL2ItYKQDY3ve2mulLY1Z0pHp0jsvYwFiV2qqZJp7+nqXKXnkiAIBxLh/Xw9TbmTEC9FKdKk5LMgSytWuCByhapzdJa3PPUgI9KPNuP1CtZTKpwyq4ZsQXwoG7f4xbMxuzklgUI+HZswy/r1S+Aj0bJ+V33U4ssiClxwt+2H2f8AYKYpKPtKgOyb1jkNYAsc1rVipRBl/hvr0zLDSLtFrLd5afokspFQtNZEsnAmtg0qs+LACqpKvmbnf4eTdKDn0Zjfoy/lbNSEiKkmfc8TrZZkJtinS3zimoFNWKpy95cKbB85576HTrl8NXVUmt/I4pnwW2sTSYZa1cBTqi16tMG38PJbScWG1UwTkgmXzhPw4anSpjBYp2dfhOxqbwqVAa4FRLVb3Ybzm5P5TDBo83LtE+/15E1XQg6HtN2ovPXD/wC6lS//AComhaJCXIjWUuHBb2os9JvtbUlqZslMi6hyQW5Y13ajkjOdOV3TJGokl/hOX37IkjtSA98G0CdKWGAJ0Xd1SR1Anean9BNFhhar99DldTZ2d7W8c9alTanhrPUpobJUBszhTb4nPYyL6FDRqrNc/uArKdX/ANSfqX9/WeWWHqltE35Q07v7wDZp41D02/PSAZjVXrHjAPcAQBAEAQBAEAQBANbaB+Gf0/5gESjkEHqN4BN0KwYXHh0iAZIB4q1AqlmNlALEnmAAuSYS8H5j4WbS+043EV+TZ6hsVYsCq8lGuetVXq/Ke7BZUYjSlcSOwxAdcyhxcAqzFAeixZTdfz6P2k1wuBZOGuJwLil9jUHKNyzlqgYCkAEsraMGB++QScsz0dsVJ1/Pn9wOulkVaajhbeDWJ2eMJWTEIu/qXRfiVQH3dqiF2FxRBfKtxa9uawmSKkWuitW5PLO71uJJKRU2NySBa+thew7hc38TNRE3thbnfoMQqtRJs92dLLzlgU1JAHNrfm6byEStVWriEJDhpi8LVxG8wygJUG8ZrvmLsSGVkY2SxHMBre99ZCjte1sn5HVlkQEvOFuw+L2f/pxRqafaj8bJvKoUshNMEuDocjOwp3se64mRWxdrOd2GXn9UldIqM1kSb4IYjD08Sr4lQaafFDZnDKycpMqrpUJbKMpHffQ3pjo9WSZidSWZ52tiKC40PhVUUlqU6iWZ2Daq92zG66m2UWta0j/NIK18ZL+icJqPitbkqonNS4e8XE/Ko/8Af9U+YtLtEPrdwQO87p7D3i4j5VH/AL/qnbS7RBuCB3ndPY+j2h4kmwpUiToAA5JJ5gBm1MWl2g3DA77unsdH4PYxWypWek2Ky53pUzmFIaaObkAi45yO7rmhr53LieBSKNVVXQ0Wpgirn5XJ9xNPaftCwdOsKIq3HO9VUaogt/AMvOxFxcXANr9Ui6O1FkaYXZFIfDrq3yScl878uqkvS4U4NqBxArpuwuY68oa2sU+9e+lrXJktq2U5mVaDSEibKos/ueBoYDh/s+qzKK2WzKoLjJmLfhB1sCbG4HhrIpHYuZfF7JpUNEVWzxwvlLUs4N+aXHmn2AIAgGPEYhEXM7KijnZiFHiZxVRMSTWOcsmpNStbQ9oOz6RK77eEfLVnH6OOSfGVrHYmZ6ELsilxEnVl53dMehTtt+1B3cChRApAf+bfOW115DWAtb95StJWdyHqQuwG1f8AVff/AMcOqGxwS4SYrG1zRCUkAQsXyVGAPQG5el9fCShxnPWRRTuzKPRYddXOW/Caex0zC0MigaE9JAtc9dr6DuvNJ4KyncZoOHM/bLwoNKl9gphs9ZA9R+YClmIKjrLZGB6lv1zdQoM12i5fsg5cjlHB00PtCDEqGom+clmXKAC2YZfvHS2Wxve3TN8WtVWpiQTxNrhjiMNUxJfDKBTf4pbMxJZySwZG0pkNfkgd97ESMBHoyT8jqyyIP9O+xlxwt22MTs84CmlKmv2lLMV3lUhDWALlWP8A1WUogyk8m/TYzLDSLtFVy3emX6JLKRUbTWRLHwJxWDp1WfFqMqqcrXctd/hlN0ujjKzm9tLd4makNiOSTPvqdbLMhtrCmK1QUlC0gxVLO1QFQbBs7G5uNejnlzJ1UrYnFNemwDAlcwB1QkrfrUkEESS3oC1cMa+ANKkMIql0G4Zs9TkhbuMgOlUFnqDeHq7wZmgJFmtfO/L6nkSWWRU7TSRLZwQr4AUqq4pVD1BuFOepygSH5YFxSAZKY3g6+4mZo6RayVMr/uvkSSWZVXYMxIXKCdFBJt1KCTczTgRPWGQs6KouzMqgdZLAAeJkI3+27yX9FsByNisVcEVP2W3injuzt/NT+qfIbKJofdb0ofETr7Dinjuzt/NT+qNlE0Ob0ofETr7Dinjuzt/NT+qNlE0O70onETr7HzihjezN40/qjYv7o3rROInX2PvFPHdnb+an9UbKJoN6UPiJ19i48CvZ0jpvsarB8/JpZhlyjLq+Xnucwte1v2uhwM3HlU/tpUWpR1SUr18fCftiTXDCjUorQTAYWmzJnW5Smyqjc6DMw1LWPN0c/QbIiKkqiGKgxYcRXrSoipOWazVdbkUnuCmPqVaTbzDDClWsKYdWBBF8wygW1J0lkNVVL0kY6WyG1/8ApxK/jKXpeTcmZBAEA5R7RsPj8XiAi4dxQpfcGanymI1qEZv0HUL9ZEyRkiPW5Lj6XsuNQ6NDm6IlZcbluTTDn8FS4p47s7fzU/qlOyiaHqb0ofETr7A8E8d2dv5qf1Rsomg3pQ+InX2O3cF9jphcNSpKFzBFzsABma3KYnp1J55uY2q2R8fTKS6kRXPXCd3ghLSZmEA5RwyxmBpbYd8SAwXDU+UGqMyu5qUzS3SmxG6bPqLjMDrmE3wmxHQJM19r5+ZBZTvOV7V3e+qCkqrSDFUCuzgqDYNmc3Nxr+vNPQZOqlbEgpiwxAdcyhxcAqzMgPRYspBX8+j9p1cLgWThrisC4pfY1Byjcs5aoGC0gAllY2YEH75BJy9Ez0dsVJ7Tzyz+4HVlkVaajhbeDeKwAwlZMQi7+pdF5dUB93aohdgfggvlW4te3NYGZIrYtdFatyeWd3rcSSUipk3NwLX1sL2HcLkmw7yZqIm9sLc79BiFVqJNnzM62XnLAobkgDQa35umQiVqq1cQhIcNMXhauI3mGUBXG8ZrvmLkkMrIxsliOYDW976yFHa9rZPyOrIgJecLdQxez/8ATjTamn2o/GybysFLITTBLg6NkZ2FO9jpzXEyK2LtZzuwy8/qkrpFRmsiTfBDE4eniVfEqDTT4obM4YMmqZFU2qEtlGUjvvob0x0erJMxU6hkxL4c7RpfZlC0d/QKkM7Zszo1znPJOtsoAta042tslr4yUZ3HdTPELRAEAQBAJXZxOUk/l+gHNAIomAbmFxCootqxOvcIBKwD4x00Fz1QCMO0m6AP3MA1Hck3JuYB5gCATWCLZBmFraD8oBngCAflzhHia1XF4h64ArmowqBRyQ1PkFV7lCWv1C896GjWsRG4FK4jg6aH2hBiVVqJvnJZ1ygAtcZPvHS2Wxve3TORa9VamITxNrhjicNUxBfDKAj/ABS2ZyxZySwZG0pkNfkgd99RaMBHoyT8jqyIS1ucdRsb/n4S44W3bGJ2ecBTSlTX7SlmK7yqQhrAFyrE/FZStMZSTlv02Myw2xdoquW5fLL9EllIqIH7c/8Ax/UTURLHwJxeDpVWfFqMqqcrXctd/hlBTXRxlZze2lu8SikNiObJn31OpLMhtrbsVqgpKFpBiqWdqgKg2DZ2Nzca9HPzS1k6qVsTimBDlYZlzWOqElb251JBBEligLTwxr4BqVIYRVLoNwzZ6nJC3cZAdKgLPU+Ib83eDM0BIqKtfO/L6nkSWWRU7dPRzf54HwmkiWzghiMAKVZcUqh6g3CnPU5QNn5YGlIBkpjeDr7iZmjpFrJUyvy+r5HUlmVVzmbkrludEFza/MoJJJmnBDh7wlUrUR151dHH5qwI/cSEVZQ3eS/osgNR0VrVwVUTqXjj3jvxU/LHrPk7Q8+03LRNF5jj3jfxU/LHrFoeNy0TReY49438VPyx6xaHjctE0XmOPeN/FT8sesWh43LRNF5jj3jfxU/LHrFoeNy0TReZ072b7aqYrCF6ls6VXpkjQHRXBt0fft+k0wXq9s1Pn+1KIyjRkazBURf2n9FI4XcMMTSxtelRZN2jBRyAdcq5hf8A3FpREjORyoh61C7Jo8WjsfERZr4+Psa2wuFOPxOJpYcPTBqNlvur2FiWa19bAGcbGe5UQnSey6HBhOiKi3eJ2MMtKld3AVFuztZRZRqzdA5rzZgl58sjVe6TUxwT+jmPCv2mMW3eCsEH3qrr97uRTzL3nU9XXlfSO6fR0PsNKtakY6Jl5qVzj3jfxU/LHrIWh5t3LRNF5jj3jfxU/LHrFoeNy0TReZt7J4V7Qr1kpKVJY65aOchQLs2UG5sAdOnmnWxojlkhVH7KoUKGr1RbvGR1XZ+FrXpk5QgBz7xAarnoKhDlpAHX+Im9iARea0rHzT9kiOljlLBOd69PUmJIziAIB+ftnYyjh9oYttoU7utSrqS7Vc1QlbBQcjIaTsbkaC1ucCetEa58JqQ108rvkrS5byq7VNPfVN0qrSDMqBS7AqCQrXcliSLHXr5hNLJ1UniRUxYchXXMqsAbFHLKp6CGKkMv5g6Tq3oCycNMfgagpfZEAyruWY7wOFpWFPKrNYqQTyiC2mtpno7YiTrr45Z4nVlkVa3+f5+Y8ZpOFt4NY/AJhatPEU0NapdF1q2YIBUQ1SG+GDUsLrbm1FheZYrIqvRWrcnl09CSSkVMm5uBa9zYXsOmwuSbDvJmrAib2wmoiun2hVagT8TMXFl5yRuyCW00Gt72trIRK1VauIQ3+GePw1avvcMgVXAqMeWHLkkMHUtlW1geSLG97m8hR2Pa2T1wOqQJH+ft/Qy44W7D7RwA2caTUk+1G9YC9bJnQlFLMHuHNMu2QHKSegm0yqyLtZzuwy+45krpFRA/z9v6iaiJNcEcZh6WIFTEIGpp8QHl5w6apuwpAYlraNpbXS0qjte5kmLedQ87Y3NXGZcKirSZ0FOxfXOVN2zk5TmYggAAW5umQqu2Ko7GS/2WQnI2K1y4IqL1LNxDxvVS8z+0+Ys7z7LfdE1Xl8jiHjeql5n9os7xvuiary+RxDxvVS8z+0Wd433RNV5fI4h43qpeZ/aLO8b7omq8vkcQ8b1UvM/tFneN90TVeXyTXB/ZW1sGKi0NwBUtfM2axAIDLpode/mEmyHFZhIyUqm9nUlUWJWu0Qh34DY4ks27LEkkmpckk3JJtqSZCzvNSdtUNEkk+Xye8NwL2hTYPTKo45mWsVYdGhAvCQIiYHH9sUJ6VXTVNFQkNr7F2xibCtVVlsq5BVyocpuGZFGUtfW9ugdUm6HFdipRAp/ZsD/baqLrK/nOciK4h43qpeZ/aQs7zTvuiary+RxDxvVS8z+0Wd433RNV5fJ9HALHfhp+Z/aLO8b7omq8vk3NkcA8cuIoscigOjlhU1ChrsRYdQM6kB6KhXG7ZorobmpNZouXydqm0+SEAQBAOMe2rZlBKorBycTUNO9M9FJUdSVAHK5SLck3H5EAenQnuVKuSfsrehQ+Dr0BiE+0qrULkvmLiwALXXIbsdAMpuDe1prio6qtTEihs8MMZh6uINTDIFRxvWN3zl3JLh1Y2Uhr6KLa3ubyEBr2sk/I6pCc3R32MuOFt2xj8A2Ap06VJBiUAYjNWyqaoBqbti3xGBVBZiQNbXsZlhtipFVVW5fLLAkspFStNREsfAnHYSjVapikBVVORhvC+ZuQVCA5WXIzkkjS3WRKKQ17myYdbLMhtqmnvqgpKq0gxVArOwKgkK2ZyWJIsf6CWsnVSticU10bKwJUNY6o1wD/AOklSCP0IksQWnhhjcA9KkuFRc9MbhmvVuFW7DdhjZ1LNU5bAnxBmaA2KirXzvy++hJZZFUt/n+flNJEtnBDG4BKVVcUi56nwFa9W5U2cmpY2pqHWny1sfAmZo7YquRWLhfl99CSSzKq7ZjcKFudFW5Av/CLkk/qTNOBE2ti/wDicP8A/NR/+xZGJ/g7yX9BD9EGeAXCAIAgCAIAgCAIAgCAZsH99f8AOgwDdwKMrMpGg1H69UA3oAgCAIBTvaC+EpbnE4qiGVc9MVgGLKXXLu8ijlKytVNzoMg6SJogI9yK1i+hxZZnBdq7vfVBSVVpBmVArO4KgkBszkk3Fj+vMJ67J1UrYlSmHDMA65lVxcXVmZVI6iykFR3jm/aSXAFl4a4vAuKX2NRyV3LMTUDBaQASysbMCCeWQScutpmo7YqTr+eWf3A6ssirTUcLbwaxmAXCVkxFNd9Uui8uqAwS1RDUYH4QNTKLra9tRYXmSK2LXRWrcnl5etxJJSKkxub2AvrYXsO4XJNvzJmoib+wjR36DEKrUCbPmZ1svOWBpm5Omg1vzW1kIlaqtXEIb/DPG4atiN5hkAVxvGa75i5JDBkY5Uta9lGt73N5Cjte1sn5HVlkQEvOFuoY3Z/+nGmaSfaj8YLnrZCyE01LOGuGyF23YNj3EiZFbF2s53YZef7zJXSKjNZEm+CGKw9PErUxKhqafFBu+YOhumRVNnJbLyWFum4sb0x0erJMxU6hj21Xo/a82FUJSDo9MqXJN8r5iHPJIJtlsALWtIfzSCtbGS/otgojozEXBVT9oTXGrHdofwT6Z8rtX6n3O7KJw06+441Y7tD+CfTG1fqN2UThp19xxqx3aH8E+mNq/UbsonDTr7jjVju0P4J9MbV+o3ZROGnX3HGrHdofwT6Y2r9RuyicNOvuONWO7Q/gn0xtX6jdlE4adfccasd2h/BPpjav1G7KJw06+441Y7tD+CfTG1fqN2UThp19xxqx3aH8E+mNq/UbsonDTr7jjVju0P4J9MbV+o3ZROGnX3HGrHdofwT6Y2r9RuyicNOvuDwqx3aH8E+mNq/UbsonDTr7nX+BPCOnjEZgW3qimKiEWC8m3JP8Slg5ve/XzCbIURHofLdoUJ1GciKlyzkuvn5XeBZpaeeIAgCARnCXYyYzC1cM+gdbBrXysNVcfkwB/SWQoiw3I5DipM40PZZifn0fB/Sb7ezRSFQe6zE/Po+D+kW9miioPdZifn0fB/SLezRRUHusxPz6Pg/pFvZooqD3WYn59Hwf0i3s0UVB7rMT8+j4P6Rb2aKKg91mJ+fR8H9It7NFFQe6zE/Po+D+kW9miioPdZifn0fB/SLezRRUHusxPz6Pg/pFvZooqD3WYn59Hwf0i3s0UVB7rMT8+j4P6Rb2aKKh9X2W4gEHf0dCDzP6SL6a1zVbJb0UshfwiNcuSovJTd93Nf51Lwf0nhWZ2p9Vv+D3HdB7ua/zqXg/pFmdqN/we47oPdzX+dS8H9IsztRv+D3HdB7ua/zqXg/pFmdqN/we47oPdzX+dS8H9IsztRv+D3HdB7ua/wA6l4P6RZnajf8AB7jug93Nf51Lwf0izO1G/wCD3HdB7ua/zqXg/pFmdqN/we47oPdzX+dS8H9IsztRv+D3HdB7ua/zqXg/pFmdqN/we47oPdzX+dS8H9IsztRv+D3HdB7ua/zqXg/pFmdqN/we47oWbgHwQxOExO9NZTSKsrqublfh59Lg63/PrlkKC5jpzMPaHakGlQqiMWeSrK7XmdEmg8MQBAEAQDRxOAB1TQ9XRAI0iAfIAgCAIAgCAIAgCAIAgCAIAgCAIAgCAIAgCAIBkoUszBeuAS+Hw4S9ideuAZoAgCAIAgCAc+9rO+ppRr0XqocxpvkZgpGUsGYDQEEEX7+4TPSFVERUPc7FbCiOcyI1q3TScpnM+MeK7VV81vWZdq7U+isFH4beR94wYvtNbzG9Y2j9VO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h7pbbxrMFSvXdybKqu5YnqAGpjaP1U4tDojUm5jUTWSHdeDmzjRw9NXZqlXKC7ubsWOpHObAcwHd+s9BiKjbz4qlRGxIrnNRETJE0JSSKBAEAQBAEAQBAMVfDI4IdFYHQhlBBHUbzioikmvc1ZtWRzfbPsrBcth62Smdd2y5yvcrZhcdx17zMzqNNblPfg9vuayURk11RZf0pEH2bVO0L5R+uRsq6lv5Azhrz+B7t37SvlH64sq6j8gZw15/A9279pXyj9cWVdR+QM4a8/ge7d+0r5R+uLKuo/IGcNefwPdu/aV8o/XFlXUfkDOGvP4Hu3ftK+UfriyrqPyBnDXn8D3bv2lfKP1xZV1H5Azhrz+B7t37SvlH64sq6j8gZw15/A9279pXyj9cWVdR+QM4a8/ge7d+0r5R+uLKuo/IGcNefwPdu/aV8o/XFlXUfkDOGvP4Hu3ftK+UfriyrqPyBnDXn8D3bv2lfKP1xZV1H5Azhrz+B7t37SvlH64sq6j8gZw15/A9279pXyj9cWVdR+QM4a8/ge7d+0r5R+uLKuo/IGcNefwPdu/aV8o/XFlXUfkDOGvP4Hu3ftK+UfriyrqPyBnDXn8D3bv2lfKP1xZV1H5Azhrz+C7cBOByYMNVZt5WcWzWsFW/Mo6L6Em/QJdCgoy/M8ztDtN1Kk1Ek1MvHx/ot0uPMEAQBAEAQBAEAQBAEAxV8Orc4/XpgGodmdTftAPK7NN9Tp3aGAZW2attCb/AOd0AjHUgkHQiAfIAgCAIAgCAIAgCAIAgCAIAgFgXmFuaAfYAgCAIAgCAIAgCAIAgCAIAgCAVH2jcGqeKwz1Qo+0UVZ0bpIXlGmesEXt1H9b0xoaObPND1eyqa6BGRir/FyyX3+5HDgBMB9nNT5de6JodvPuUQcmoyiBNRlECajKIE1BAgTUG3dAvNzZWCp1amWpWSgoVmzuCRp/CANSx6u4/kZNSa3rIqjRXw2za1XLon7LxsP2XitSFR8UtidNyudCL84drZrjqHjL2UeaTVeR4tJ7cWG+q2Gv/a5eSe5YKHsswQLljUYEjIM2XKORpfnYkq+p6H5rgGWWdphd29SVRJSTXxx+OXjI0uEfsupGmzYO61bqRTdroQAQwDNqCbg3JP3bdMi+jpL+JdRO3YlZEj3pqmJ5w3sqp/ZCtR//AOw3YOpO7B/hTKRqumptfU90JRv434h/bz9tNqfw0z8/Poc22tsmrhqhpVqZRx1jQj8StzMO8TM5qtWSn0UCkMjMrw1mn3E6t7MOFS1qK4Sq1q9MZUv/AB0wNLdbKNCOoA9dtcCJNKqny/bFAWG9YzE/iuPgvsvwX2aDxBAEAQBAEAQBAEAQBAEAQBAEAEQClYj2Z4Jq4qrnRMwc0QRuzY3y2IuFPMQDzc1pQtHZOZ67e26SkOosl8c/3j4yLbisDTqI1N0BRlKEW6CLEd2kuVEVJKeYyK9jkc1b0vOdYr2ZYZGtva9ug3p/RM9mbqv30PY3/H7revuYfd1hvm1/Gn9EWZuq/fQb/j91vX3Po9nOG+bX8af0RZm6r99Bv+P3W9fc39lezTDiotQtUZVN8tQU2Vu4rk1E6lGai4kYnblIe1WyRJ5pOfpeWXZfA7A0PuYdCfxON436F72/S0sbCY3BDFG7RpMX/J6+l36NzDcH8JTzZMPRXPo1qagEdRFubU6TqMamCFT6XHfKs9VlhepAVPZvgjWaqAygkEUxkNNbWuApU6EA6HmubW0tXZ2Tmbk7ZpNRGXed8+c8v/Zlj2Xs3cAotSo1OwCI5DBABaytbMRzfeJ5pa1tU8+NG2qzVERc1TPzTDkiG9JFIgCAVzhpwdp4ymiuWXIxcMuUHUWIuwOh007pXEho9LzZQ6dEorlViIs9fhUK/sHgfQwtdK6PUZlvyX3ZU3FvwXB6QQeiQZARqzmaaT2vGjw1huaiIuk/c6CjAgEcxl55R6gCAIAgCAIAgCAIAgCAIAgCAIAgCAYMZQzr3jUekAqR4RYPtNHzF9ZXtWaoa7BSuG7kpO7FFOqoqqyuhvlKm4NjYkEc9iCP0k0VFSaGeJDdDdVekl0Ul50gIAgCAIAgCAIB4q0wwIMArW1cbRw7hK1WnTJF1zMFuOsXkXPa3FS6FRo0VJw2qvkhKcHsbTq02ak61FDFbqwYXsCRcdOo8Z1HI69CMWDEhLViNVF8SUnSsQBAEAQBAEAQBAEAQBAEAQBAEAQBAOTcNfZ9iDXqV8Kq1KdRs27BCupI5Rs3JK5rnnvyrW0vMcWA6c2n1HZ/a8JITYcZZKmeS6YX4frEtnsypVKeDNCrTenUpVHUhhzhjnBU8xHLtp0gy6Aio2Snl9ruY+PtGORUciYeF1/ItsuPLEAQBAEAQBAEAQCO2/siniqD0KnMw0awJU9DC/SDIvajkkpfRqQ6jxUiNy6+Bg4K7ATBYcUUYvyi7MQBdjYXsOYWAFu6chsqJIsptLdSou0ckskTwJiTMg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ITERQSExQWFBIXFxUSFxUYFhcWFxsaGBYXFxkVFhcYHjQhGBslGxQUIjEhJikrLi4uFyAzODU4NyktLisBCgoKDg0OGxAQGyskICQ0LDItLCw3MjQvLSwvLSwsLywsLCwsLCw0LywsLC80LywsLCwsMC8sLCwsLCwsLCwsLP/AABEIAMsA+AMBEQACEQEDEQH/xAAcAAEAAgMBAQEAAAAAAAAAAAAABQYDBAcCAQj/xABFEAACAQIDAgsFBgUDAgcBAAABAgADEQQSIQUTBhYiMUFRVGGRk9EHFyNT0hQyUnGBoUKSweHwFXKxM6I0Q2Jjc7PCJP/EABoBAQADAQEBAAAAAAAAAAAAAAACAwQBBQb/xAA2EQABAgIHBQgCAgEFAAAAAAAAAQIDEQQSFCExQVETFVORoQVSYXGB0eHwFrEiwTIjM2KC8f/aAAwDAQACEQMRAD8A7jAEAQBAEAQBAEAQBAEAQBAEAQBAEAQBAEAQBAEAQBAEAQBAEAQBAEAQBAEAQBAEAQBAEAQBAEAQBAEAQBAEAQBAEAQBAEAQBAEAQBAEAQBAEAQBAEAQBAEAQBAEAQBAEAQBAEAQBAEAQBAEAQBAEAQBAEAQBAEAQCOXbuFNZ8Pv6YroQGplgHF1DCynUizDUdcns31a0rjk0JGQOiAIAgCAIAgCAIAgCAIAgCAIAgCAIAgCAIAgCAIAgCAIAgCAcn9qW2cRgdoUMRh6pDVKBR6bcqmVRyVuneaja3vpoee/o0VjYkNWuTBSDlkpyt8RvK7VKqLUNSo1R1vu1YuxZuUPuC7HXom+UmyRZSIFw4ScIKVEURs2vUUKNyxWtUCgUgFX4Lcl8wP/AFCDfKZkgwnOntU8cNfH+iSroY9n+1TadOwZ6dYf+5TAPjTK/wBZN1DhL4ffGZyspeNg+1ejUpk4lFpVMzKiq5bNlQNc3AFMEnKMxsT0zJEobkX+N6E0cSmzvajsyrYGq1Enoq02Hiy3UeMg6hxUyn5CshZtn7Zw1cXo16VX/ZUVv+DKHMc3/JFQlM3pACAIAgCAIAgCAIAgCAIAgCAIAgCAIAgGvtDFrRpPVa+VFLGwJJt0ADUk804qySZOHDWI9GJmVXYvDwYjFrQGHq06bAhajgg5wL2ItYKQDY3ve2mulLY1Z0pHp0jsvYwFiV2qqZJp7+nqXKXnkiAIBxLh/Xw9TbmTEC9FKdKk5LMgSytWuCByhapzdJa3PPUgI9KPNuP1CtZTKpwyq4ZsQXwoG7f4xbMxuzklgUI+HZswy/r1S+Aj0bJ+V33U4ssiClxwt+2H2f8AYKYpKPtKgOyb1jkNYAsc1rVipRBl/hvr0zLDSLtFrLd5afokspFQtNZEsnAmtg0qs+LACqpKvmbnf4eTdKDn0Zjfoy/lbNSEiKkmfc8TrZZkJtinS3zimoFNWKpy95cKbB85576HTrl8NXVUmt/I4pnwW2sTSYZa1cBTqi16tMG38PJbScWG1UwTkgmXzhPw4anSpjBYp2dfhOxqbwqVAa4FRLVb3Ybzm5P5TDBo83LtE+/15E1XQg6HtN2ovPXD/wC6lS//AComhaJCXIjWUuHBb2os9JvtbUlqZslMi6hyQW5Y13ajkjOdOV3TJGokl/hOX37IkjtSA98G0CdKWGAJ0Xd1SR1Anean9BNFhhar99DldTZ2d7W8c9alTanhrPUpobJUBszhTb4nPYyL6FDRqrNc/uArKdX/ANSfqX9/WeWWHqltE35Q07v7wDZp41D02/PSAZjVXrHjAPcAQBAEAQBAEAQBANbaB+Gf0/5gESjkEHqN4BN0KwYXHh0iAZIB4q1AqlmNlALEnmAAuSYS8H5j4WbS+043EV+TZ6hsVYsCq8lGuetVXq/Ke7BZUYjSlcSOwxAdcyhxcAqzFAeixZTdfz6P2k1wuBZOGuJwLil9jUHKNyzlqgYCkAEsraMGB++QScsz0dsVJ1/Pn9wOulkVaajhbeDWJ2eMJWTEIu/qXRfiVQH3dqiF2FxRBfKtxa9uawmSKkWuitW5PLO71uJJKRU2NySBa+thew7hc38TNRE3thbnfoMQqtRJs92dLLzlgU1JAHNrfm6byEStVWriEJDhpi8LVxG8wygJUG8ZrvmLsSGVkY2SxHMBre99ZCjte1sn5HVlkQEvOFuw+L2f/pxRqafaj8bJvKoUshNMEuDocjOwp3se64mRWxdrOd2GXn9UldIqM1kSb4IYjD08Sr4lQaafFDZnDKycpMqrpUJbKMpHffQ3pjo9WSZidSWZ52tiKC40PhVUUlqU6iWZ2Daq92zG66m2UWta0j/NIK18ZL+icJqPitbkqonNS4e8XE/Ko/8Af9U+YtLtEPrdwQO87p7D3i4j5VH/AL/qnbS7RBuCB3ndPY+j2h4kmwpUiToAA5JJ5gBm1MWl2g3DA77unsdH4PYxWypWek2Ky53pUzmFIaaObkAi45yO7rmhr53LieBSKNVVXQ0Wpgirn5XJ9xNPaftCwdOsKIq3HO9VUaogt/AMvOxFxcXANr9Ui6O1FkaYXZFIfDrq3yScl878uqkvS4U4NqBxArpuwuY68oa2sU+9e+lrXJktq2U5mVaDSEibKos/ueBoYDh/s+qzKK2WzKoLjJmLfhB1sCbG4HhrIpHYuZfF7JpUNEVWzxwvlLUs4N+aXHmn2AIAgGPEYhEXM7KijnZiFHiZxVRMSTWOcsmpNStbQ9oOz6RK77eEfLVnH6OOSfGVrHYmZ6ELsilxEnVl53dMehTtt+1B3cChRApAf+bfOW115DWAtb95StJWdyHqQuwG1f8AVff/AMcOqGxwS4SYrG1zRCUkAQsXyVGAPQG5el9fCShxnPWRRTuzKPRYddXOW/Caex0zC0MigaE9JAtc9dr6DuvNJ4KyncZoOHM/bLwoNKl9gphs9ZA9R+YClmIKjrLZGB6lv1zdQoM12i5fsg5cjlHB00PtCDEqGom+clmXKAC2YZfvHS2Wxve3TN8WtVWpiQTxNrhjiMNUxJfDKBTf4pbMxJZySwZG0pkNfkgd97ESMBHoyT8jqyyIP9O+xlxwt22MTs84CmlKmv2lLMV3lUhDWALlWP8A1WUogyk8m/TYzLDSLtFVy3emX6JLKRUbTWRLHwJxWDp1WfFqMqqcrXctd/hlN0ujjKzm9tLd4makNiOSTPvqdbLMhtrCmK1QUlC0gxVLO1QFQbBs7G5uNejnlzJ1UrYnFNemwDAlcwB1QkrfrUkEESS3oC1cMa+ANKkMIql0G4Zs9TkhbuMgOlUFnqDeHq7wZmgJFmtfO/L6nkSWWRU7TSRLZwQr4AUqq4pVD1BuFOepygSH5YFxSAZKY3g6+4mZo6RayVMr/uvkSSWZVXYMxIXKCdFBJt1KCTczTgRPWGQs6KouzMqgdZLAAeJkI3+27yX9FsByNisVcEVP2W3injuzt/NT+qfIbKJofdb0ofETr7Dinjuzt/NT+qNlE0Ob0ofETr7Dinjuzt/NT+qNlE0O70onETr7HzihjezN40/qjYv7o3rROInX2PvFPHdnb+an9UbKJoN6UPiJ19i48CvZ0jpvsarB8/JpZhlyjLq+Xnucwte1v2uhwM3HlU/tpUWpR1SUr18fCftiTXDCjUorQTAYWmzJnW5Smyqjc6DMw1LWPN0c/QbIiKkqiGKgxYcRXrSoipOWazVdbkUnuCmPqVaTbzDDClWsKYdWBBF8wygW1J0lkNVVL0kY6WyG1/8ApxK/jKXpeTcmZBAEA5R7RsPj8XiAi4dxQpfcGanymI1qEZv0HUL9ZEyRkiPW5Lj6XsuNQ6NDm6IlZcbluTTDn8FS4p47s7fzU/qlOyiaHqb0ofETr7A8E8d2dv5qf1Rsomg3pQ+InX2O3cF9jphcNSpKFzBFzsABma3KYnp1J55uY2q2R8fTKS6kRXPXCd3ghLSZmEA5RwyxmBpbYd8SAwXDU+UGqMyu5qUzS3SmxG6bPqLjMDrmE3wmxHQJM19r5+ZBZTvOV7V3e+qCkqrSDFUCuzgqDYNmc3Nxr+vNPQZOqlbEgpiwxAdcyhxcAqzMgPRYspBX8+j9p1cLgWThrisC4pfY1Byjcs5aoGC0gAllY2YEH75BJy9Ez0dsVJ7Tzyz+4HVlkVaajhbeDeKwAwlZMQi7+pdF5dUB93aohdgfggvlW4te3NYGZIrYtdFatyeWd3rcSSUipk3NwLX1sL2HcLkmw7yZqIm9sLc79BiFVqJNnzM62XnLAobkgDQa35umQiVqq1cQhIcNMXhauI3mGUBXG8ZrvmLkkMrIxsliOYDW976yFHa9rZPyOrIgJecLdQxez/8ATjTamn2o/GybysFLITTBLg6NkZ2FO9jpzXEyK2LtZzuwy8/qkrpFRmsiTfBDE4eniVfEqDTT4obM4YMmqZFU2qEtlGUjvvob0x0erJMxU6hkxL4c7RpfZlC0d/QKkM7Zszo1znPJOtsoAta042tslr4yUZ3HdTPELRAEAQBAJXZxOUk/l+gHNAIomAbmFxCootqxOvcIBKwD4x00Fz1QCMO0m6AP3MA1Hck3JuYB5gCATWCLZBmFraD8oBngCAflzhHia1XF4h64ArmowqBRyQ1PkFV7lCWv1C896GjWsRG4FK4jg6aH2hBiVVqJvnJZ1ygAtcZPvHS2Wxve3TORa9VamITxNrhjicNUxBfDKAj/ABS2ZyxZySwZG0pkNfkgd99RaMBHoyT8jqyIS1ucdRsb/n4S44W3bGJ2ecBTSlTX7SlmK7yqQhrAFyrE/FZStMZSTlv02Myw2xdoquW5fLL9EllIqIH7c/8Ax/UTURLHwJxeDpVWfFqMqqcrXctd/hlBTXRxlZze2lu8SikNiObJn31OpLMhtrbsVqgpKFpBiqWdqgKg2DZ2Nzca9HPzS1k6qVsTimBDlYZlzWOqElb251JBBEligLTwxr4BqVIYRVLoNwzZ6nJC3cZAdKgLPU+Ib83eDM0BIqKtfO/L6nkSWWRU7dPRzf54HwmkiWzghiMAKVZcUqh6g3CnPU5QNn5YGlIBkpjeDr7iZmjpFrJUyvy+r5HUlmVVzmbkrludEFza/MoJJJmnBDh7wlUrUR151dHH5qwI/cSEVZQ3eS/osgNR0VrVwVUTqXjj3jvxU/LHrPk7Q8+03LRNF5jj3jfxU/LHrFoeNy0TReY49438VPyx6xaHjctE0XmOPeN/FT8sesWh43LRNF5jj3jfxU/LHrFoeNy0TReZ072b7aqYrCF6ls6VXpkjQHRXBt0fft+k0wXq9s1Pn+1KIyjRkazBURf2n9FI4XcMMTSxtelRZN2jBRyAdcq5hf8A3FpREjORyoh61C7Jo8WjsfERZr4+Psa2wuFOPxOJpYcPTBqNlvur2FiWa19bAGcbGe5UQnSey6HBhOiKi3eJ2MMtKld3AVFuztZRZRqzdA5rzZgl58sjVe6TUxwT+jmPCv2mMW3eCsEH3qrr97uRTzL3nU9XXlfSO6fR0PsNKtakY6Jl5qVzj3jfxU/LHrIWh5t3LRNF5jj3jfxU/LHrFoeNy0TReZt7J4V7Qr1kpKVJY65aOchQLs2UG5sAdOnmnWxojlkhVH7KoUKGr1RbvGR1XZ+FrXpk5QgBz7xAarnoKhDlpAHX+Im9iARea0rHzT9kiOljlLBOd69PUmJIziAIB+ftnYyjh9oYttoU7utSrqS7Vc1QlbBQcjIaTsbkaC1ucCetEa58JqQ108rvkrS5byq7VNPfVN0qrSDMqBS7AqCQrXcliSLHXr5hNLJ1UniRUxYchXXMqsAbFHLKp6CGKkMv5g6Tq3oCycNMfgagpfZEAyruWY7wOFpWFPKrNYqQTyiC2mtpno7YiTrr45Z4nVlkVa3+f5+Y8ZpOFt4NY/AJhatPEU0NapdF1q2YIBUQ1SG+GDUsLrbm1FheZYrIqvRWrcnl09CSSkVMm5uBa9zYXsOmwuSbDvJmrAib2wmoiun2hVagT8TMXFl5yRuyCW00Gt72trIRK1VauIQ3+GePw1avvcMgVXAqMeWHLkkMHUtlW1geSLG97m8hR2Pa2T1wOqQJH+ft/Qy44W7D7RwA2caTUk+1G9YC9bJnQlFLMHuHNMu2QHKSegm0yqyLtZzuwy+45krpFRA/z9v6iaiJNcEcZh6WIFTEIGpp8QHl5w6apuwpAYlraNpbXS0qjte5kmLedQ87Y3NXGZcKirSZ0FOxfXOVN2zk5TmYggAAW5umQqu2Ko7GS/2WQnI2K1y4IqL1LNxDxvVS8z+0+Ys7z7LfdE1Xl8jiHjeql5n9os7xvuiary+RxDxvVS8z+0Wd433RNV5fI4h43qpeZ/aLO8b7omq8vkcQ8b1UvM/tFneN90TVeXyTXB/ZW1sGKi0NwBUtfM2axAIDLpode/mEmyHFZhIyUqm9nUlUWJWu0Qh34DY4ks27LEkkmpckk3JJtqSZCzvNSdtUNEkk+Xye8NwL2hTYPTKo45mWsVYdGhAvCQIiYHH9sUJ6VXTVNFQkNr7F2xibCtVVlsq5BVyocpuGZFGUtfW9ugdUm6HFdipRAp/ZsD/baqLrK/nOciK4h43qpeZ/aQs7zTvuiary+RxDxvVS8z+0Wd433RNV5fJ9HALHfhp+Z/aLO8b7omq8vk3NkcA8cuIoscigOjlhU1ChrsRYdQM6kB6KhXG7ZorobmpNZouXydqm0+SEAQBAOMe2rZlBKorBycTUNO9M9FJUdSVAHK5SLck3H5EAenQnuVKuSfsrehQ+Dr0BiE+0qrULkvmLiwALXXIbsdAMpuDe1prio6qtTEihs8MMZh6uINTDIFRxvWN3zl3JLh1Y2Uhr6KLa3ubyEBr2sk/I6pCc3R32MuOFt2xj8A2Ap06VJBiUAYjNWyqaoBqbti3xGBVBZiQNbXsZlhtipFVVW5fLLAkspFStNREsfAnHYSjVapikBVVORhvC+ZuQVCA5WXIzkkjS3WRKKQ17myYdbLMhtqmnvqgpKq0gxVArOwKgkK2ZyWJIsf6CWsnVSticU10bKwJUNY6o1wD/AOklSCP0IksQWnhhjcA9KkuFRc9MbhmvVuFW7DdhjZ1LNU5bAnxBmaA2KirXzvy++hJZZFUt/n+flNJEtnBDG4BKVVcUi56nwFa9W5U2cmpY2pqHWny1sfAmZo7YquRWLhfl99CSSzKq7ZjcKFudFW5Av/CLkk/qTNOBE2ti/wDicP8A/NR/+xZGJ/g7yX9BD9EGeAXCAIAgCAIAgCAIAgCAZsH99f8AOgwDdwKMrMpGg1H69UA3oAgCAIBTvaC+EpbnE4qiGVc9MVgGLKXXLu8ijlKytVNzoMg6SJogI9yK1i+hxZZnBdq7vfVBSVVpBmVArO4KgkBszkk3Fj+vMJ67J1UrYlSmHDMA65lVxcXVmZVI6iykFR3jm/aSXAFl4a4vAuKX2NRyV3LMTUDBaQASysbMCCeWQScutpmo7YqTr+eWf3A6ssirTUcLbwaxmAXCVkxFNd9Uui8uqAwS1RDUYH4QNTKLra9tRYXmSK2LXRWrcnl5etxJJSKkxub2AvrYXsO4XJNvzJmoib+wjR36DEKrUCbPmZ1svOWBpm5Omg1vzW1kIlaqtXEIb/DPG4atiN5hkAVxvGa75i5JDBkY5Uta9lGt73N5Cjte1sn5HVlkQEvOFuoY3Z/+nGmaSfaj8YLnrZCyE01LOGuGyF23YNj3EiZFbF2s53YZef7zJXSKjNZEm+CGKw9PErUxKhqafFBu+YOhumRVNnJbLyWFum4sb0x0erJMxU6hj21Xo/a82FUJSDo9MqXJN8r5iHPJIJtlsALWtIfzSCtbGS/otgojozEXBVT9oTXGrHdofwT6Z8rtX6n3O7KJw06+441Y7tD+CfTG1fqN2UThp19xxqx3aH8E+mNq/UbsonDTr7jjVju0P4J9MbV+o3ZROGnX3HGrHdofwT6Y2r9RuyicNOvuONWO7Q/gn0xtX6jdlE4adfccasd2h/BPpjav1G7KJw06+441Y7tD+CfTG1fqN2UThp19xxqx3aH8E+mNq/UbsonDTr7jjVju0P4J9MbV+o3ZROGnX3HGrHdofwT6Y2r9RuyicNOvuDwqx3aH8E+mNq/UbsonDTr7nX+BPCOnjEZgW3qimKiEWC8m3JP8Slg5ve/XzCbIURHofLdoUJ1GciKlyzkuvn5XeBZpaeeIAgCARnCXYyYzC1cM+gdbBrXysNVcfkwB/SWQoiw3I5DipM40PZZifn0fB/Sb7ezRSFQe6zE/Po+D+kW9miioPdZifn0fB/SLezRRUHusxPz6Pg/pFvZooqD3WYn59Hwf0i3s0UVB7rMT8+j4P6Rb2aKKg91mJ+fR8H9It7NFFQe6zE/Po+D+kW9miioPdZifn0fB/SLezRRUHusxPz6Pg/pFvZooqD3WYn59Hwf0i3s0UVB7rMT8+j4P6Rb2aKKh9X2W4gEHf0dCDzP6SL6a1zVbJb0UshfwiNcuSovJTd93Nf51Lwf0nhWZ2p9Vv+D3HdB7ua/zqXg/pFmdqN/we47oPdzX+dS8H9IsztRv+D3HdB7ua/zqXg/pFmdqN/we47oPdzX+dS8H9IsztRv+D3HdB7ua/wA6l4P6RZnajf8AB7jug93Nf51Lwf0izO1G/wCD3HdB7ua/zqXg/pFmdqN/we47oPdzX+dS8H9IsztRv+D3HdB7ua/zqXg/pFmdqN/we47oPdzX+dS8H9IsztRv+D3HdB7ua/zqXg/pFmdqN/we47oWbgHwQxOExO9NZTSKsrqublfh59Lg63/PrlkKC5jpzMPaHakGlQqiMWeSrK7XmdEmg8MQBAEAQDRxOAB1TQ9XRAI0iAfIAgCAIAgCAIAgCAIAgCAIAgCAIAgCAIAgCAIBkoUszBeuAS+Hw4S9ideuAZoAgCAIAgCAc+9rO+ppRr0XqocxpvkZgpGUsGYDQEEEX7+4TPSFVERUPc7FbCiOcyI1q3TScpnM+MeK7VV81vWZdq7U+isFH4beR94wYvtNbzG9Y2j9VO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g4wYvtNbzG9Y2j9VFho3DbyQcYMX2mt5jesbR+qiw0bht5IOMGL7TW8xvWNo/VRYaNw28kHGDF9preY3rG0fqosNG4beSDjBi+01vMb1jaP1UWGjcNvJBxgxfaa3mN6xtH6qLDRuG3kh7pbbxrMFSvXdybKqu5YnqAGpjaP1U4tDojUm5jUTWSHdeDmzjRw9NXZqlXKC7ubsWOpHObAcwHd+s9BiKjbz4qlRGxIrnNRETJE0JSSKBAEAQBAEAQBAMVfDI4IdFYHQhlBBHUbzioikmvc1ZtWRzfbPsrBcth62Smdd2y5yvcrZhcdx17zMzqNNblPfg9vuayURk11RZf0pEH2bVO0L5R+uRsq6lv5Azhrz+B7t37SvlH64sq6j8gZw15/A9279pXyj9cWVdR+QM4a8/ge7d+0r5R+uLKuo/IGcNefwPdu/aV8o/XFlXUfkDOGvP4Hu3ftK+UfriyrqPyBnDXn8D3bv2lfKP1xZV1H5Azhrz+B7t37SvlH64sq6j8gZw15/A9279pXyj9cWVdR+QM4a8/ge7d+0r5R+uLKuo/IGcNefwPdu/aV8o/XFlXUfkDOGvP4Hu3ftK+UfriyrqPyBnDXn8D3bv2lfKP1xZV1H5Azhrz+B7t37SvlH64sq6j8gZw15/A9279pXyj9cWVdR+QM4a8/ge7d+0r5R+uLKuo/IGcNefwPdu/aV8o/XFlXUfkDOGvP4Hu3ftK+UfriyrqPyBnDXn8D3bv2lfKP1xZV1H5Azhrz+C7cBOByYMNVZt5WcWzWsFW/Mo6L6Em/QJdCgoy/M8ztDtN1Kk1Ek1MvHx/ot0uPMEAQBAEAQBAEAQBAEAxV8Orc4/XpgGodmdTftAPK7NN9Tp3aGAZW2attCb/AOd0AjHUgkHQiAfIAgCAIAgCAIAgCAIAgCAIAgFgXmFuaAfYAgCAIAgCAIAgCAIAgCAIAgCAVH2jcGqeKwz1Qo+0UVZ0bpIXlGmesEXt1H9b0xoaObPND1eyqa6BGRir/FyyX3+5HDgBMB9nNT5de6JodvPuUQcmoyiBNRlECajKIE1BAgTUG3dAvNzZWCp1amWpWSgoVmzuCRp/CANSx6u4/kZNSa3rIqjRXw2za1XLon7LxsP2XitSFR8UtidNyudCL84drZrjqHjL2UeaTVeR4tJ7cWG+q2Gv/a5eSe5YKHsswQLljUYEjIM2XKORpfnYkq+p6H5rgGWWdphd29SVRJSTXxx+OXjI0uEfsupGmzYO61bqRTdroQAQwDNqCbg3JP3bdMi+jpL+JdRO3YlZEj3pqmJ5w3sqp/ZCtR//AOw3YOpO7B/hTKRqumptfU90JRv434h/bz9tNqfw0z8/Poc22tsmrhqhpVqZRx1jQj8StzMO8TM5qtWSn0UCkMjMrw1mn3E6t7MOFS1qK4Sq1q9MZUv/AB0wNLdbKNCOoA9dtcCJNKqny/bFAWG9YzE/iuPgvsvwX2aDxBAEAQBAEAQBAEAQBAEAQBAEAEQClYj2Z4Jq4qrnRMwc0QRuzY3y2IuFPMQDzc1pQtHZOZ67e26SkOosl8c/3j4yLbisDTqI1N0BRlKEW6CLEd2kuVEVJKeYyK9jkc1b0vOdYr2ZYZGtva9ug3p/RM9mbqv30PY3/H7revuYfd1hvm1/Gn9EWZuq/fQb/j91vX3Po9nOG+bX8af0RZm6r99Bv+P3W9fc39lezTDiotQtUZVN8tQU2Vu4rk1E6lGai4kYnblIe1WyRJ5pOfpeWXZfA7A0PuYdCfxON436F72/S0sbCY3BDFG7RpMX/J6+l36NzDcH8JTzZMPRXPo1qagEdRFubU6TqMamCFT6XHfKs9VlhepAVPZvgjWaqAygkEUxkNNbWuApU6EA6HmubW0tXZ2Tmbk7ZpNRGXed8+c8v/Zlj2Xs3cAotSo1OwCI5DBABaytbMRzfeJ5pa1tU8+NG2qzVERc1TPzTDkiG9JFIgCAVzhpwdp4ymiuWXIxcMuUHUWIuwOh007pXEho9LzZQ6dEorlViIs9fhUK/sHgfQwtdK6PUZlvyX3ZU3FvwXB6QQeiQZARqzmaaT2vGjw1huaiIuk/c6CjAgEcxl55R6gCAIAgCAIAgCAIAgCAIAgCAIAgCAYMZQzr3jUekAqR4RYPtNHzF9ZXtWaoa7BSuG7kpO7FFOqoqqyuhvlKm4NjYkEc9iCP0k0VFSaGeJDdDdVekl0Ul50gIAgCAIAgCAIB4q0wwIMArW1cbRw7hK1WnTJF1zMFuOsXkXPa3FS6FRo0VJw2qvkhKcHsbTq02ak61FDFbqwYXsCRcdOo8Z1HI69CMWDEhLViNVF8SUnSsQBAEAQBAEAQBAEAQBAEAQBAEAQBAOTcNfZ9iDXqV8Kq1KdRs27BCupI5Rs3JK5rnnvyrW0vMcWA6c2n1HZ/a8JITYcZZKmeS6YX4frEtnsypVKeDNCrTenUpVHUhhzhjnBU8xHLtp0gy6Aio2Snl9ruY+PtGORUciYeF1/ItsuPLEAQBAEAQBAEAQCO2/siniqD0KnMw0awJU9DC/SDIvajkkpfRqQ6jxUiNy6+Bg4K7ATBYcUUYvyi7MQBdjYXsOYWAFu6chsqJIsptLdSou0ckskTwJiTMg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MPHS\AppData\Local\Microsoft\Windows\Temporary Internet Files\Content.IE5\T0CY8U0V\wavy-american-fl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8578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wego.edu/academics/international/images/Selective%20Service%20System%20-%20sample%20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99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sm.wrdsb.on.ca/08E27BC6-00219468.1/school_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149"/>
            <a:ext cx="4648200" cy="490385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r>
              <a:rPr lang="en-US" dirty="0" smtClean="0"/>
              <a:t>Public schools are free and in most states mandatory until the age of 16</a:t>
            </a:r>
          </a:p>
          <a:p>
            <a:r>
              <a:rPr lang="en-US" dirty="0" smtClean="0"/>
              <a:t>Going to school benefits the people </a:t>
            </a:r>
            <a:r>
              <a:rPr lang="en-US" i="1" dirty="0" smtClean="0"/>
              <a:t>and</a:t>
            </a:r>
            <a:r>
              <a:rPr lang="en-US" dirty="0" smtClean="0"/>
              <a:t> the government</a:t>
            </a:r>
          </a:p>
          <a:p>
            <a:pPr lvl="1"/>
            <a:r>
              <a:rPr lang="en-US" dirty="0" smtClean="0"/>
              <a:t>Fosters skills that create good, active citizens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Obey the law</a:t>
            </a:r>
            <a:endParaRPr lang="en-US" dirty="0"/>
          </a:p>
        </p:txBody>
      </p:sp>
      <p:pic>
        <p:nvPicPr>
          <p:cNvPr id="1031" name="Picture 7" descr="C:\Users\kyle1.arkeilpane\AppData\Local\Microsoft\Windows\Temporary Internet Files\Content.IE5\EZWOSV6E\4399146167_5c9b8b7480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1267968" cy="1950720"/>
          </a:xfrm>
          <a:prstGeom prst="rect">
            <a:avLst/>
          </a:prstGeom>
          <a:noFill/>
        </p:spPr>
      </p:pic>
      <p:pic>
        <p:nvPicPr>
          <p:cNvPr id="1032" name="Picture 8" descr="C:\Users\kyle1.arkeilpane\AppData\Local\Microsoft\Windows\Temporary Internet Files\Content.IE5\JNVXMIVF\Stop_sign_-_no_shadow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09800" cy="1905000"/>
          </a:xfrm>
          <a:prstGeom prst="rect">
            <a:avLst/>
          </a:prstGeom>
          <a:noFill/>
        </p:spPr>
      </p:pic>
      <p:pic>
        <p:nvPicPr>
          <p:cNvPr id="1033" name="Picture 9" descr="C:\Users\kyle1.arkeilpane\AppData\Local\Microsoft\Windows\Temporary Internet Files\Content.IE5\8QNTYIPY\1241270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1447800" cy="1600200"/>
          </a:xfrm>
          <a:prstGeom prst="rect">
            <a:avLst/>
          </a:prstGeom>
          <a:noFill/>
        </p:spPr>
      </p:pic>
      <p:pic>
        <p:nvPicPr>
          <p:cNvPr id="1035" name="Picture 11" descr="C:\Users\kyle1.arkeilpane\AppData\Local\Microsoft\Windows\Temporary Internet Files\Content.IE5\JNVXMIVF\41_05_74_we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2590800" cy="3124200"/>
          </a:xfrm>
          <a:prstGeom prst="rect">
            <a:avLst/>
          </a:prstGeom>
          <a:noFill/>
        </p:spPr>
      </p:pic>
      <p:pic>
        <p:nvPicPr>
          <p:cNvPr id="1041" name="Picture 17" descr="C:\Users\kyle1.arkeilpane\AppData\Local\Microsoft\Windows\Temporary Internet Files\Content.IE5\8QNTYIPY\clueless-excuse1-300x3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Civic Responsibilities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voluntary responsibilities of a citizen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VOTE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257800"/>
          </a:xfrm>
        </p:spPr>
        <p:txBody>
          <a:bodyPr/>
          <a:lstStyle/>
          <a:p>
            <a:r>
              <a:rPr lang="en-US" dirty="0" smtClean="0"/>
              <a:t>Government based on “consent of the governed” </a:t>
            </a:r>
          </a:p>
          <a:p>
            <a:pPr lvl="1"/>
            <a:r>
              <a:rPr lang="en-US" dirty="0" smtClean="0"/>
              <a:t>Essentially, the people are the source of all power in government</a:t>
            </a:r>
          </a:p>
          <a:p>
            <a:pPr lvl="2"/>
            <a:r>
              <a:rPr lang="en-US" dirty="0" smtClean="0"/>
              <a:t>Therefore, If you don’t like something SPEAK UP! Odds are you WILL be heard</a:t>
            </a:r>
            <a:endParaRPr lang="en-US" dirty="0"/>
          </a:p>
        </p:txBody>
      </p:sp>
      <p:pic>
        <p:nvPicPr>
          <p:cNvPr id="28674" name="Picture 2" descr="http://s3-eu-west-1.amazonaws.com/cdn0.virgin.com/uploads/images/story/Vote_Up-15621-53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676400"/>
            <a:ext cx="50482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 Informed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Be aware of what the state, local, and federal governments are doing</a:t>
            </a:r>
          </a:p>
          <a:p>
            <a:pPr lvl="1"/>
            <a:r>
              <a:rPr lang="en-US" dirty="0" smtClean="0"/>
              <a:t>Charlotte City Council meets each Monday </a:t>
            </a:r>
          </a:p>
          <a:p>
            <a:pPr lvl="1"/>
            <a:r>
              <a:rPr lang="en-US" dirty="0" smtClean="0"/>
              <a:t>State Legislature streams live audio</a:t>
            </a:r>
          </a:p>
          <a:p>
            <a:pPr lvl="1"/>
            <a:r>
              <a:rPr lang="en-US" dirty="0" smtClean="0"/>
              <a:t>C-Span broadcasts the House and Senate on T.V.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Respect rights and diversity of others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Respecting the rights of others is necessary for an individual to enjoy his own rights</a:t>
            </a:r>
          </a:p>
          <a:p>
            <a:pPr lvl="1"/>
            <a:r>
              <a:rPr lang="en-US" dirty="0" smtClean="0"/>
              <a:t>It is especially important to respect the civil liberties of others within a diverse population</a:t>
            </a:r>
          </a:p>
          <a:p>
            <a:r>
              <a:rPr lang="en-US" dirty="0" smtClean="0"/>
              <a:t>“Respectful disagreement” is what makes a democracy a democracy.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b="1" smtClean="0"/>
              <a:t>Ways People </a:t>
            </a:r>
          </a:p>
          <a:p>
            <a:pPr eaLnBrk="1" hangingPunct="1">
              <a:buFontTx/>
              <a:buNone/>
            </a:pPr>
            <a:r>
              <a:rPr lang="en-US" sz="1800" b="1" smtClean="0"/>
              <a:t>		Volunteer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438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200400" y="2971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200400" y="3657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10000" y="3048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505200" y="3352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352800" y="3886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657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2667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Donate Time: help mentor school kids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048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Money: Give money to charities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352800" y="3505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Food to food banks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33800" y="403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Work on Political Campaigns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" y="52578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do we need volunteers?  The government cannot provide all needed services as a result, volunteers meet the needs of others that are not met by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What citizens are entitled to are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4344" name="Picture 8" descr="C:\Users\MPHS\AppData\Local\Microsoft\Windows\Temporary Internet Files\Content.IE5\4FX0BMIV\privileges_committee_repo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575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2.cdn.turner.com/cnn/dam/assets/120831080458-tsa-security-horizontal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201" y="3886200"/>
            <a:ext cx="5283199" cy="2971800"/>
          </a:xfrm>
          <a:prstGeom prst="rect">
            <a:avLst/>
          </a:prstGeom>
          <a:noFill/>
        </p:spPr>
      </p:pic>
      <p:pic>
        <p:nvPicPr>
          <p:cNvPr id="4098" name="Picture 2" descr="http://media.lehighvalleylive.com/jim-deegan_impact/photo/school-security-officer-outside-school-850616b0bb7a2d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9675"/>
            <a:ext cx="4191000" cy="29783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2514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SECURITY: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124200"/>
          </a:xfrm>
        </p:spPr>
        <p:txBody>
          <a:bodyPr/>
          <a:lstStyle/>
          <a:p>
            <a:r>
              <a:rPr lang="en-US" dirty="0" smtClean="0"/>
              <a:t>Defending citizens and their lands from enemies</a:t>
            </a:r>
          </a:p>
          <a:p>
            <a:pPr lvl="1"/>
            <a:r>
              <a:rPr lang="en-US" dirty="0" smtClean="0"/>
              <a:t>Governments set up military and police agencies</a:t>
            </a:r>
          </a:p>
          <a:p>
            <a:r>
              <a:rPr lang="en-US" dirty="0" smtClean="0"/>
              <a:t>Security has been the cornerstone of most governments since governments began.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3657600"/>
          </a:xfrm>
        </p:spPr>
        <p:txBody>
          <a:bodyPr/>
          <a:lstStyle/>
          <a:p>
            <a:r>
              <a:rPr lang="en-US" dirty="0" smtClean="0"/>
              <a:t>All citizens of the United States are guaranteed equal treatment under the law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 descr="http://rumiahmed.files.wordpress.com/2010/08/lady-just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155" y="0"/>
            <a:ext cx="458484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EQUALITY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LIBERTY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48200"/>
          </a:xfrm>
        </p:spPr>
        <p:txBody>
          <a:bodyPr/>
          <a:lstStyle/>
          <a:p>
            <a:r>
              <a:rPr lang="en-US" dirty="0" smtClean="0"/>
              <a:t>Rights guaranteed by the Constitution and Bill of Rights</a:t>
            </a:r>
          </a:p>
          <a:p>
            <a:pPr lvl="1"/>
            <a:r>
              <a:rPr lang="en-US" dirty="0" smtClean="0"/>
              <a:t>Amendments</a:t>
            </a:r>
          </a:p>
          <a:p>
            <a:r>
              <a:rPr lang="en-US" dirty="0" smtClean="0"/>
              <a:t>Individual freedoms</a:t>
            </a:r>
          </a:p>
        </p:txBody>
      </p:sp>
      <p:pic>
        <p:nvPicPr>
          <p:cNvPr id="8194" name="Picture 2" descr="http://upload.wikimedia.org/wikipedia/commons/9/93/Freed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-9912"/>
            <a:ext cx="3429000" cy="686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actions that are required of all U.S. Citizens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lesandgiles.com/wp-content/uploads/2012/11/Jury-D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558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Jury Duty: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r>
              <a:rPr lang="en-US" dirty="0" smtClean="0"/>
              <a:t>People can be excused from Jury Duty with a </a:t>
            </a:r>
            <a:r>
              <a:rPr lang="en-US" i="1" dirty="0" smtClean="0"/>
              <a:t>VALID </a:t>
            </a:r>
            <a:r>
              <a:rPr lang="en-US" dirty="0" smtClean="0"/>
              <a:t>reason.</a:t>
            </a:r>
          </a:p>
          <a:p>
            <a:pPr lvl="1"/>
            <a:r>
              <a:rPr lang="en-US" dirty="0" smtClean="0"/>
              <a:t>So why stay on?</a:t>
            </a:r>
          </a:p>
          <a:p>
            <a:r>
              <a:rPr lang="en-US" dirty="0" smtClean="0"/>
              <a:t>Every adult citizen has a chance of being called up.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smtClean="0">
                <a:solidFill>
                  <a:srgbClr val="FFC000"/>
                </a:solidFill>
              </a:rPr>
              <a:t>Pay </a:t>
            </a:r>
            <a:r>
              <a:rPr lang="en-US" sz="3200" dirty="0" smtClean="0">
                <a:solidFill>
                  <a:srgbClr val="FFC000"/>
                </a:solidFill>
              </a:rPr>
              <a:t>Taxes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Americans must pay a variety of taxes each year.  Income, Sales, Excise</a:t>
            </a:r>
          </a:p>
          <a:p>
            <a:r>
              <a:rPr lang="en-US" dirty="0" smtClean="0"/>
              <a:t>There are several main types of taxes: Progressive, Regressive, and Flat</a:t>
            </a:r>
          </a:p>
          <a:p>
            <a:r>
              <a:rPr lang="en-US" dirty="0" smtClean="0"/>
              <a:t>Government cannot pay for what citizens need if they do not collect taxes</a:t>
            </a:r>
            <a:endParaRPr lang="en-US" dirty="0"/>
          </a:p>
        </p:txBody>
      </p:sp>
      <p:pic>
        <p:nvPicPr>
          <p:cNvPr id="28676" name="Picture 4" descr="C:\Users\MPHS\AppData\Local\Microsoft\Windows\Temporary Internet Files\Content.IE5\4FX0BMIV\tax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19300"/>
            <a:ext cx="42291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Draft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formally known as Selective Services</a:t>
            </a:r>
          </a:p>
          <a:p>
            <a:r>
              <a:rPr lang="en-US" dirty="0" smtClean="0"/>
              <a:t>All men have to register for it at 18</a:t>
            </a:r>
          </a:p>
          <a:p>
            <a:r>
              <a:rPr lang="en-US" dirty="0" smtClean="0"/>
              <a:t>Multiple ways to get registered</a:t>
            </a:r>
          </a:p>
          <a:p>
            <a:pPr lvl="1"/>
            <a:r>
              <a:rPr lang="en-US" dirty="0" smtClean="0"/>
              <a:t>And several drawbacks to not registering.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406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Rights, Responsibilities, and Duties</vt:lpstr>
      <vt:lpstr>Rights</vt:lpstr>
      <vt:lpstr>SECURITY:</vt:lpstr>
      <vt:lpstr>EQUALITY</vt:lpstr>
      <vt:lpstr>LIBERTY</vt:lpstr>
      <vt:lpstr>DUTIES</vt:lpstr>
      <vt:lpstr>Jury Duty:</vt:lpstr>
      <vt:lpstr>Pay Taxes </vt:lpstr>
      <vt:lpstr>The Draft </vt:lpstr>
      <vt:lpstr>PowerPoint Presentation</vt:lpstr>
      <vt:lpstr>School</vt:lpstr>
      <vt:lpstr>Obey the law</vt:lpstr>
      <vt:lpstr>Civic Responsibilities</vt:lpstr>
      <vt:lpstr>VOTE</vt:lpstr>
      <vt:lpstr>Be Informed</vt:lpstr>
      <vt:lpstr>Respect rights and diversity of others</vt:lpstr>
      <vt:lpstr>Volunteering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Responsibilities, and Duties</dc:title>
  <dc:creator>Owner</dc:creator>
  <cp:lastModifiedBy>Coyne, Roselyn F.</cp:lastModifiedBy>
  <cp:revision>7</cp:revision>
  <dcterms:created xsi:type="dcterms:W3CDTF">2013-01-23T02:49:36Z</dcterms:created>
  <dcterms:modified xsi:type="dcterms:W3CDTF">2017-01-24T18:05:44Z</dcterms:modified>
</cp:coreProperties>
</file>