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0.bin"/><Relationship Id="rId7" Type="http://schemas.microsoft.com/office/2006/relationships/legacyDiagramText" Target="legacyDiagramText14.bin"/><Relationship Id="rId2" Type="http://schemas.microsoft.com/office/2006/relationships/legacyDiagramText" Target="legacyDiagramText9.bin"/><Relationship Id="rId1" Type="http://schemas.microsoft.com/office/2006/relationships/legacyDiagramText" Target="legacyDiagramText8.bin"/><Relationship Id="rId6" Type="http://schemas.microsoft.com/office/2006/relationships/legacyDiagramText" Target="legacyDiagramText13.bin"/><Relationship Id="rId5" Type="http://schemas.microsoft.com/office/2006/relationships/legacyDiagramText" Target="legacyDiagramText12.bin"/><Relationship Id="rId4" Type="http://schemas.microsoft.com/office/2006/relationships/legacyDiagramText" Target="legacyDiagramText11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7.bin"/><Relationship Id="rId2" Type="http://schemas.microsoft.com/office/2006/relationships/legacyDiagramText" Target="legacyDiagramText16.bin"/><Relationship Id="rId1" Type="http://schemas.microsoft.com/office/2006/relationships/legacyDiagramText" Target="legacyDiagramText15.bin"/><Relationship Id="rId4" Type="http://schemas.microsoft.com/office/2006/relationships/legacyDiagramText" Target="legacyDiagramText18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0D9AD-0EAB-4C5D-AE49-F96BA1736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12A2D-8ED7-4305-B20B-31530B4109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CCC6D-A8AF-440B-BCE5-3BAB2C152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A33964-C621-4C53-831C-A0C5A52D7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F841C-A066-474A-A8FF-AE9FD3E279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1D5CC-0762-4370-9F08-6BCE7F9D98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38F9C-2E74-4252-AA59-660BEA293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8C5EB-65BA-457B-8E9A-423BC431E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45441-8C2A-4C1A-862C-B06089F16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63824-3DA6-42D6-8BC0-7946B0230A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30CFD-6D0B-48C3-8005-D30D425312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F1ABB-4DBC-468C-892F-9F00860A9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AE5032-E495-4227-AF41-96BCBB78EC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" name="Organization Chart 4"/>
          <p:cNvGraphicFramePr>
            <a:graphicFrameLocks/>
          </p:cNvGraphicFramePr>
          <p:nvPr/>
        </p:nvGraphicFramePr>
        <p:xfrm>
          <a:off x="152400" y="533400"/>
          <a:ext cx="8801100" cy="6057900"/>
        </p:xfrm>
        <a:graphic>
          <a:graphicData uri="http://schemas.openxmlformats.org/drawingml/2006/compatibility">
            <com:legacyDrawing xmlns:com="http://schemas.openxmlformats.org/drawingml/2006/compatibility" spid="_x0000_s205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93" name="Organization Chart 21"/>
          <p:cNvGraphicFramePr>
            <a:graphicFrameLocks/>
          </p:cNvGraphicFramePr>
          <p:nvPr>
            <p:ph/>
          </p:nvPr>
        </p:nvGraphicFramePr>
        <p:xfrm>
          <a:off x="457200" y="274638"/>
          <a:ext cx="8229600" cy="5851525"/>
        </p:xfrm>
        <a:graphic>
          <a:graphicData uri="http://schemas.openxmlformats.org/drawingml/2006/compatibility">
            <com:legacyDrawing xmlns:com="http://schemas.openxmlformats.org/drawingml/2006/compatibility" spid="_x0000_s309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2" name="Diagram 4"/>
          <p:cNvGraphicFramePr>
            <a:graphicFrameLocks/>
          </p:cNvGraphicFramePr>
          <p:nvPr>
            <p:ph/>
          </p:nvPr>
        </p:nvGraphicFramePr>
        <p:xfrm>
          <a:off x="457200" y="304800"/>
          <a:ext cx="8229600" cy="5851525"/>
        </p:xfrm>
        <a:graphic>
          <a:graphicData uri="http://schemas.openxmlformats.org/drawingml/2006/compatibility">
            <com:legacyDrawing xmlns:com="http://schemas.openxmlformats.org/drawingml/2006/compatibility" spid="_x0000_s717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514600" y="342900"/>
            <a:ext cx="4567238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Times New Roman" pitchFamily="18" charset="0"/>
              </a:rPr>
              <a:t>Growth and Reform of the Civil Service</a:t>
            </a:r>
            <a:endParaRPr lang="en-US"/>
          </a:p>
        </p:txBody>
      </p:sp>
      <p:sp>
        <p:nvSpPr>
          <p:cNvPr id="9224" name="_s1069"/>
          <p:cNvSpPr>
            <a:spLocks noChangeArrowheads="1"/>
          </p:cNvSpPr>
          <p:nvPr/>
        </p:nvSpPr>
        <p:spPr bwMode="auto">
          <a:xfrm>
            <a:off x="228600" y="1066800"/>
            <a:ext cx="8610600" cy="1828800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sz="1600">
                <a:latin typeface="Times New Roman" pitchFamily="18" charset="0"/>
              </a:rPr>
              <a:t>-G. Washington and successors used patronage, appointing people from their party to government jobs.</a:t>
            </a:r>
          </a:p>
          <a:p>
            <a:endParaRPr lang="en-US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- Andrew Jackson became known as the ‘father’ of the spoils system, giving offices and favors to political supporters and friends.</a:t>
            </a:r>
          </a:p>
          <a:p>
            <a:endParaRPr lang="en-US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- The spoils system grew over the years  </a:t>
            </a:r>
            <a:endParaRPr lang="en-US"/>
          </a:p>
        </p:txBody>
      </p:sp>
      <p:sp>
        <p:nvSpPr>
          <p:cNvPr id="9225" name="_s1077"/>
          <p:cNvSpPr>
            <a:spLocks noChangeArrowheads="1"/>
          </p:cNvSpPr>
          <p:nvPr/>
        </p:nvSpPr>
        <p:spPr bwMode="auto">
          <a:xfrm>
            <a:off x="228600" y="3352800"/>
            <a:ext cx="8610600" cy="769938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3600">
                <a:latin typeface="Times New Roman" pitchFamily="18" charset="0"/>
              </a:rPr>
              <a:t>Reform of the Civil Service</a:t>
            </a:r>
            <a:endParaRPr lang="en-US"/>
          </a:p>
        </p:txBody>
      </p:sp>
      <p:sp>
        <p:nvSpPr>
          <p:cNvPr id="9226" name="_s1085"/>
          <p:cNvSpPr>
            <a:spLocks noChangeArrowheads="1"/>
          </p:cNvSpPr>
          <p:nvPr/>
        </p:nvSpPr>
        <p:spPr bwMode="auto">
          <a:xfrm>
            <a:off x="152400" y="4800600"/>
            <a:ext cx="8763000" cy="1663700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sz="1600">
                <a:latin typeface="Times New Roman" pitchFamily="18" charset="0"/>
              </a:rPr>
              <a:t>-In 1881, President Garfield was assassinated by a disappointed office-seeker.</a:t>
            </a:r>
          </a:p>
          <a:p>
            <a:r>
              <a:rPr lang="en-US" sz="1600">
                <a:latin typeface="Times New Roman" pitchFamily="18" charset="0"/>
              </a:rPr>
              <a:t>-The Pendleton Act was passed in 1883, basing the civil service on MERIT, not party loyalty.</a:t>
            </a:r>
          </a:p>
          <a:p>
            <a:r>
              <a:rPr lang="en-US" sz="1600">
                <a:latin typeface="Times New Roman" pitchFamily="18" charset="0"/>
              </a:rPr>
              <a:t>-Today the Office of Personnel Management oversees the recruitment of qualified applicants.</a:t>
            </a:r>
          </a:p>
          <a:p>
            <a:r>
              <a:rPr lang="en-US" sz="1600">
                <a:latin typeface="Times New Roman" pitchFamily="18" charset="0"/>
              </a:rPr>
              <a:t>-The Merit Systems Protection Board enforces the merit principle.  </a:t>
            </a:r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4191000" y="2895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4114800" y="4114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346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Default Design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Mimi</dc:creator>
  <cp:lastModifiedBy>meganl.ledford</cp:lastModifiedBy>
  <cp:revision>3</cp:revision>
  <dcterms:created xsi:type="dcterms:W3CDTF">2012-03-08T00:44:50Z</dcterms:created>
  <dcterms:modified xsi:type="dcterms:W3CDTF">2012-10-05T18:29:23Z</dcterms:modified>
</cp:coreProperties>
</file>