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143" d="100"/>
          <a:sy n="143" d="100"/>
        </p:scale>
        <p:origin x="7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c6020d9ba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9c6020d9ba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c6020d9ba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9c6020d9ba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c6020d9ba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9c6020d9ba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9c6020d9ba_0_3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c6020d9ba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9c6020d9ba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c6020d9ba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c6020d9ba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9c6020d9ba_0_5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c6020d9ba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9c6020d9ba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c6020d9ba_0_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9c6020d9ba_0_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c6020d9ba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9c6020d9ba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4"/>
          <p:cNvCxnSpPr/>
          <p:nvPr/>
        </p:nvCxnSpPr>
        <p:spPr>
          <a:xfrm>
            <a:off x="514350" y="4012426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81000" y="3640058"/>
            <a:ext cx="84582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6pPr>
            <a:lvl7pPr marL="2743200" marR="0" lvl="6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7pPr>
            <a:lvl8pPr marL="3200400" marR="0" lvl="7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8pPr>
            <a:lvl9pPr marL="3657600" marR="0" lvl="8" indent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229600" y="4855464"/>
            <a:ext cx="759000" cy="1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04800" y="342900"/>
            <a:ext cx="86868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04800" y="1165622"/>
            <a:ext cx="8686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4pPr>
            <a:lvl5pPr marL="228600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◆"/>
              <a:defRPr/>
            </a:lvl8pPr>
            <a:lvl9pPr marL="411480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581400" y="57150"/>
            <a:ext cx="2895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229600" y="4855464"/>
            <a:ext cx="759000" cy="1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Google Shape;73;p16"/>
          <p:cNvCxnSpPr/>
          <p:nvPr/>
        </p:nvCxnSpPr>
        <p:spPr>
          <a:xfrm>
            <a:off x="514350" y="2583676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r" rtl="0">
              <a:spcBef>
                <a:spcPts val="640"/>
              </a:spcBef>
              <a:spcAft>
                <a:spcPts val="0"/>
              </a:spcAft>
              <a:buClr>
                <a:srgbClr val="DDD2B1"/>
              </a:buClr>
              <a:buSzPts val="1400"/>
              <a:buFont typeface="Source Sans Pro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180475" y="2210314"/>
            <a:ext cx="86868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01752" y="342900"/>
            <a:ext cx="86868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04800" y="1200150"/>
            <a:ext cx="41910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✕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+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✕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✕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3434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✕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+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✕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✕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04800" y="4057650"/>
            <a:ext cx="86106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281444" y="500063"/>
            <a:ext cx="4290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B07621"/>
              </a:buClr>
              <a:buSzPts val="1400"/>
              <a:buFont typeface="Souce Sans Pro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2"/>
          </p:nvPr>
        </p:nvSpPr>
        <p:spPr>
          <a:xfrm>
            <a:off x="4645025" y="500063"/>
            <a:ext cx="4292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B07621"/>
              </a:buClr>
              <a:buSzPts val="1400"/>
              <a:buFont typeface="Souce Sans Pro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3"/>
          </p:nvPr>
        </p:nvSpPr>
        <p:spPr>
          <a:xfrm>
            <a:off x="281444" y="987028"/>
            <a:ext cx="42906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✕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+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✕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✕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4"/>
          </p:nvPr>
        </p:nvSpPr>
        <p:spPr>
          <a:xfrm>
            <a:off x="4648730" y="987028"/>
            <a:ext cx="42885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✕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+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✕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✕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cxnSp>
        <p:nvCxnSpPr>
          <p:cNvPr id="95" name="Google Shape;95;p18"/>
          <p:cNvCxnSpPr/>
          <p:nvPr/>
        </p:nvCxnSpPr>
        <p:spPr>
          <a:xfrm>
            <a:off x="514350" y="4514850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01752" y="342900"/>
            <a:ext cx="86868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21"/>
          <p:cNvCxnSpPr/>
          <p:nvPr/>
        </p:nvCxnSpPr>
        <p:spPr>
          <a:xfrm>
            <a:off x="514350" y="4386838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457200" y="4114800"/>
            <a:ext cx="84582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3008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2"/>
          </p:nvPr>
        </p:nvSpPr>
        <p:spPr>
          <a:xfrm>
            <a:off x="3575050" y="457200"/>
            <a:ext cx="53403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✕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+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✕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✕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>
            <a:spLocks noGrp="1"/>
          </p:cNvSpPr>
          <p:nvPr>
            <p:ph type="pic" idx="2"/>
          </p:nvPr>
        </p:nvSpPr>
        <p:spPr>
          <a:xfrm>
            <a:off x="3505200" y="462475"/>
            <a:ext cx="5029200" cy="274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22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81000" y="3745320"/>
            <a:ext cx="5867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81000" y="4149913"/>
            <a:ext cx="5867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+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✕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✕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04800" y="342900"/>
            <a:ext cx="86868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 rot="5400000">
            <a:off x="2950950" y="-1480528"/>
            <a:ext cx="3394500" cy="8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4pPr>
            <a:lvl5pPr marL="228600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◆"/>
              <a:defRPr/>
            </a:lvl8pPr>
            <a:lvl9pPr marL="411480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 rot="5400000">
            <a:off x="5578050" y="1691907"/>
            <a:ext cx="43887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 rot="5400000">
            <a:off x="1387050" y="-517893"/>
            <a:ext cx="43887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4pPr>
            <a:lvl5pPr marL="228600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◆"/>
              <a:defRPr/>
            </a:lvl8pPr>
            <a:lvl9pPr marL="411480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3"/>
          <p:cNvCxnSpPr/>
          <p:nvPr/>
        </p:nvCxnSpPr>
        <p:spPr>
          <a:xfrm>
            <a:off x="514350" y="788174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04800" y="1165622"/>
            <a:ext cx="8686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4pPr>
            <a:lvl5pPr marL="2286000" marR="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5pPr>
            <a:lvl6pPr marL="2743200" marR="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6pPr>
            <a:lvl7pPr marL="3200400" marR="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7pPr>
            <a:lvl8pPr marL="3657600" marR="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◆"/>
              <a:defRPr/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304800" y="342900"/>
            <a:ext cx="86868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57" name="Google Shape;57;p13"/>
          <p:cNvCxnSpPr/>
          <p:nvPr/>
        </p:nvCxnSpPr>
        <p:spPr>
          <a:xfrm>
            <a:off x="514350" y="788174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13"/>
          <p:cNvCxnSpPr/>
          <p:nvPr/>
        </p:nvCxnSpPr>
        <p:spPr>
          <a:xfrm>
            <a:off x="514350" y="793490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kechargeamerica.org/dos-and-donts-for-managing-your-credit-scor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ctrTitle"/>
          </p:nvPr>
        </p:nvSpPr>
        <p:spPr>
          <a:xfrm>
            <a:off x="381000" y="3640058"/>
            <a:ext cx="84582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PERSONAL FINANCIAL LITERACY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37" name="Google Shape;137;p25"/>
          <p:cNvSpPr txBox="1"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2400" b="0" i="0" u="none" strike="noStrike" cap="none">
                <a:solidFill>
                  <a:srgbClr val="4434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Unit 9 Money in the Real World</a:t>
            </a:r>
            <a:endParaRPr sz="2400" b="0" i="0" u="none" strike="noStrike" cap="none">
              <a:solidFill>
                <a:srgbClr val="44342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8" name="Google Shape;138;p25" descr="https://encrypted-tbn2.gstatic.com/images?q=tbn:ANd9GcT2XrMjBLx7Vkmq0mnrtWchSCUsmPoVL0a8eWtsB_Cm2hvxZIW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85750"/>
            <a:ext cx="4714800" cy="23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0" y="-1278675"/>
            <a:ext cx="9144000" cy="25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br>
              <a:rPr lang="en" sz="325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</a:br>
            <a:br>
              <a:rPr lang="en" sz="325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</a:br>
            <a:r>
              <a:rPr lang="en" sz="325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CREDIT</a:t>
            </a:r>
            <a:endParaRPr sz="325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pic>
        <p:nvPicPr>
          <p:cNvPr id="144" name="Google Shape;144;p26" descr="http://us.123rf.com/400wm/400/400/designzaptik/designzaptik1201/designzaptik120100021/11979892-3d-blue-pos-terminal-with-credit-car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371600"/>
            <a:ext cx="3671700" cy="22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 descr="data:image/jpeg;base64,/9j/4AAQSkZJRgABAQAAAQABAAD/2wCEAAkGBxISEhQUEBQVFRUXFhUbGBgVGBsZHxgZFxgcFxcYGBkaHSggHR0lHx8XIjEhJSkrLi4uGB8zODYsNygtLi8BCgoKDg0MGBAQFywcHBwsLCwsLDcsLCwtLCwsLCwsLCw0NzcsLDcrNCwsLywsLjQsMC4yMiwsLTQsLSwsNy8sL//AABEIAOEA4QMBIgACEQEDEQH/xAAcAAACAgMBAQAAAAAAAAAAAAAABgEFAgMEBwj/xABKEAACAQMDAQUFBQQIAwQLAAABAgMABBEFEiExBhMiQVEHMmFxgRQjQpGhFVJysSQzNGKCksHRQ6LwU2Rz4RYXJWN1g5Ojs8PS/8QAGAEBAQEBAQAAAAAAAAAAAAAAAAECBAP/xAAnEQEAAgECBAUFAAAAAAAAAAAAARECIUESMVGhAxNhgfEEIjLR8P/aAAwDAQACEQMRAD8A9xry/wBpWlvHfWt401zFbHEMzQSlDCS2YpMYIKbjhgR5V6hXHqunx3EUkMyho5FZWB8wf5Hz+YFAsG01e25hmiv4v3JwIpcHJ8MqeBvIcqPmK2wdvLdXWO9SWylY4AuEIQnBOFmXMfl5sM1h2FvnjMmnXLFp7UDYzdZrc/1Uo9ce4xHmOetNV1aJKpSVFdDwVdQwPzB4NBnDOrgMjBgehByP0rPNKc/YK3Vi9lJNZP8A92fCH+KFsxsPhiuY/tu1GB9m1BRjnm2kPHOfeTJ+dA7UUlp7QBHxfWd3anONzRGRPn3kYK4q60rtXY3JAt7qCRjyFWRd3+Qnd+lBdUVAbPSjNBNFFFAUUUUBRRUZoJorXNOqAs5CqASSSAABySSaU732h2m4pZiS+l/ctFMg/wAUg8Cj45oG/NL2vds7K0kjhmlBlkdUWNBvbLMFGQPdGT5/TNVH7N1a+/tcwsIT1htjvlYYPDTnATy90fzqh0vszaHWVitohssUEsshO93uJv6sSO3iO0AsBnrmg9WFTUCpoCiiigKKKKAoqKmgwoooqtM6KKKjJT7dWMqhL20UG4tctt6d7CR99CfmBkf3lFMOl36XEUc0R3RyKGU+oIyK6hSN2XP2C+m09uIZt9xaegBP38K+XhPiAHk1A9VGKnNVXai5kitLiSI7XSJ2UkA8qpIyD1FBaFRVJqnZGwuM9/awOSMbigDfRhhh8wa5b3WpEWw2NGTcSxI+9DyrRF2KAMNp4889aurfUYWOEkQnx8Bh/wAM7X/yng+hoFf/ANXkMf8AY7m8tceUczOv+WXcK1yaTrkIP2e/trjngXcGwgfxw9fypyF3HgHeuD0ORg0CXxYwfdznHHXpn1+FAnLqGvJw9nZzY6tHOyA+uA65qH7Xakg8ekTH4xzRsKd9wrnsr6OYMYm3BXdCcEYZDtYcjyNApjtzP56Vfj5LEf8A9lC9sL5v6vSLnHq8kScfLJ5p0ZgBk8AVzQ6lC5ASRGJUsArA5UHBIx1GeKBVTtZqDEBdInHqXmiA/ME0O+uXGAq2lkhJBYs1xIBjgqoUR5zjq3rwavL/ALTWsKyM8nEcSTOVV2xG5KqwKjByQeBk1cUCWvs9hlO7UJ7i9bIOJZCqZ/8ACj2rj4HimuxsIoUCQxpGgGAqKFAA6cCumig0XtwscbyPwqKzH5KMmkf2PWpNtNeSDD3txLMc9dhYhB8uuB8a6/axcsNOeKM4e5kigU9cd64D8efg3D600aPp628EUKe7FGiL8kUKP5UHYKKKKAooooCoNTRQRU1BoFBjRRRVaZ0VWdpdTa1tZp0jaVo0Zgi9Wx/oOp88A4z0qp0DtS8hgW5WJTcAtbyW7mSOQKoZl3MqlXA5wRyAcHg4jJppO9pWlSPbrc239ptHE0WOrBf6yP5MmfyFOApf7TanMjwW1oE76ct45QWSOOMAyMyggscYUKCOWHlmg7uzesR3ltDcRe7Kitj9048SnHmDkfSt2saeLiCWFmZBIjIWXGQGGDjIIzj4V5t7H9SeKe8sJsYE00kBUYVlWZo5QqkkgBgCASSNxya9VoKe/wBDMgtQsu37PKj8qD3mxCmDgjbkE8j8qrB2TOyCJmV4oPtOBtIMgmV0EchBPhAc7jzuIU4GKaxRig8/m0po7ixhnAuFzehFkIc913S7UcsBvI5GSM4Izk5Jxn7O3gtnh8TOdMeEESEr3xZiigsckgEDeQM4H09AMSkgkDI6HzGeuKhmA6kUCRrdzcR/Zkto7sBTZkn7yQbDOBOjgbiWCZzvPAxjoSLrscrCO43Ky5u7ojcpXIMhIYAgZBHQ+dXbTIOrAfMisftUf76/mP8Aeg2zkbWz0wc59K8z7N526Y8ZEhFtdIQq/wBnVgG70kZHVI02sOc5HQg+nHnrUKoHQYoPMdQgurizn3xTPNLpVup+7Zd0pZiydAAwJ5Xyr1Co21NAUVAqaBI7XKZtT0qDHCtPcMfTuk2rx8WYc+VOwpRgUya3I2DthsY1BxwGmldm5+IVPypvoCsDKM4yM+mf9KyrzDtXZRNJrE5AFxbQwSwSj34ikLONjdQpYHK9Dk5oPTwamtFk5aNCepVSfmRk1R9q+0DwYgtV727lVu6TjagHBmmJI2xKSMnqc4HwBizU15n2RjNzfJPaPO9vEJRNcySOVvJSNhEcZPdhFPi3KoGRgV6WKCaipooMKKKKrREsu1l3cTXCQJaSd1LJGbd5GimARiu/LAo28AkDAGD71KOtzWtruSSGS3gkYma1lGGhcZxdWMinYWXOSqMTxkCnX2hR2UYjkms4ppZHEayuywbDgsN9zjcg6gdckgedUWl2t+JoY1Nu1v3iF4ri9W8ITI3GItCrghc4yxHAqMmTs92heNhbX7jeRmC42lUuY9u4HOcLKBnchwTjIGK36jMj6rZKjBisN2zAHOAe7XnHTk+dXWpaTBcoEuYo5kByFlRXAOCMgMODgnkc81r0rs/a2pY20EURb3iiAFvQFup/Og8ymtWgs9P1NOXguZnnz5w3Mzd/+Wcg+XNevRuCARyCMg/A9KT+yVklxp01tJ4o+9vYMH9xZ5EGfjjFbfZteu1p3E53TWkj28h8z3Z+7Y/NNpoG2oIozWh7tAcE8+nz4oOgVyXlkkg+8GceoB9R5is2u1HHnxx8xmoEyyZXB6c54oOG5two+7Kcnncm7OQPJMH0/IVlDEgADjLHPuxso8z6fzre9lGmMKB0Hn0xjHX0rC5iVTkKvkOQOnPmSAKDYzrnjvD8s10RfX61ot4V3cFDjPuqARn5GurFBNGa5neTPCjHzrNzJ5Bfrmg3Zqa54RJk7iuPLHzrooE/snMX1HVSeiyW6D/DDn/WnClHsDMHk1N8YJ1GRf8AJBCv+/503UBSLqumi5vtRhU473TYYyfRne4Az8cFaeqWOzjh77UmGCBJbpxz4khBI/5hxQcUet6iIViTTZBcBFXc8kPcqwAG8ssu5kBycDxEDyzVJ2l7I3KwkK8MrTuWvpZHEBkXA2xhsMUgGAu0eLAHPU16YxA5P60jdqtVs9QQ2scM194lJ+ynCKynw7rjIQEHyyT8KCkhuFuBs766vtowINMU29qo90L3uRkDn/ikccimj2e6PcW63Bmijt0kdWit43L90Au1snJXc3BIU4zk+dL6aBf5jFql5bMGXLzag00aKCNwEJLCTK5GDtxkHyr01BQZUUUUGFFFFVpjPbo4Kuqsp6hgCD9DVJP2L05l2mzgAznKIEIPqrJhgfiDmmCioyURpl7ZEG0la6g5Bt7hxvQeRinK7mPltkJ46EYqz0HtNBdlkRikyf1kEmFkjIODvTPT4jIPBBq7pX7cWrrGl5AuZrQmQAdZIuk8XHXKZIH7yrQaOxgeK61G2c5C3H2hDjHgvCz4+YdZP0qqizY68y8iDUItwHOBcRDnHplck+ufhVg90sWoW10h3QX8KRbuMB0BltyPg6tIPmB6itPtZtGFrFdxjL2U8c+BxuRTiVM+WRz/AIaB5rFoweoFcizd8iSQSLtZQytgkENyD1HlWyGIgeNsn4ZH+poOnFGK5ZFO7gnH/XOc0bTjr/yt/wD1Qb5xx1xWmePcMgj/AK+IrARnzB/UfzY1CEDy/VT/AKig2xbQTzz8z/rW5WB6EH5Vz7h8R/krGUAgYz15wV4HnnjFB2EUZqvECY8+Piv6+VbBEMcc/wCL/ag6DIo8wPqKgXCdNy/mP960LIFHBHXzYn9a3RzEnnb8cGgT/ZcxI1PPP/tS5/RIsfpTvSL7MC3eaqMeEajMQfViibh9ML+dPVBBpE7Kakltpkl7JljLLNL4cEymSUpAo8iSvdIPLpVr29unEAt4Tia6cQJjqocEyyfJEDH8h1Irkns0e/tbSMYgsoROVHQud0NupHmFAlb5hPjQbBoVzegnU32RMBi1t3YIV6nvpNqu5PQqMLj15NNFrapGoWNVVRwAowAPgBW0VNBGKmiigKKKKDCiiiq0zoooqMisXUEEHkHr8qyqDQee6dYd9p1zY+7cWUjiP1UxsZbSVf7pG3GPQjypr0a7S+so5GwVmhG8fxLtdT6EHcMeRFVWrt9m1K2nA+7ulNtJj/tFzJAx+HEq5/vD1rHs632S8nsm4R99zbfwuw7+P5rI275P8DQcXszcrFJp9zhprKQoNwHihPMMgGOm3w+fu9ac/sUWc92mfXaKS+0H9E1izuRwl0rWs3PG8DfA2PnlflTrcRM2ADgefB/0IoKvtfqxtLOe4CCTuoywXyJHTPwqv0TtFDNp6XzbVTui8mEB2bAe8HHoQ3xrn9pdoTp0yZ/rGijHX/iyLH5n+9VZr2mrBNdW2NsF/BKYgpICXCRESpwcDfGFYfFG+oN2pX4itpbhBvCQSSqFwAwWMuAGHr6/Gqf2fdqv2jarMyhJdxEiDHhPVSN3OGUq3+KlXRLsjQZ4JTumjsFKYJ8UVzB9wcZ5wS0f/wAumG9to9PNpcKuIDHFb3A8lXaBDM2f3G8BPpJz04LTL2gdrn0/7KVRGWWcK5cjwoBlmGPQZJJ6Vadq9aa0sprlUEhiXcBkAHOBnIHTnP0qo1TTIrzVjFIoKQWD5/iu2aNs/JFP+c1TXN53ulRWzYMxvIbGXHJYxThHJx6ou/PxzQNugdo4riyjui6oGi3kb1YKQDvU8DowI8vdqg9k2v3dzC66gfvgVkUkKu6CYZjYADkbg4qq7T3YtBqGnREIbl4DbKPDgXhEUoX5OHY4/fq57czjS5LW+RT3UaNbTAcnu2XMJ+O2QD6M3rQbuz3bQXF/eWbARmBwIw0vMgVmWRgQORwhx1G406Qup/ED8iDXkyaWbaHSNRfiVrndcMeMrqDZYtx+EsvHlzXrsYPn/P8A8qITvZn11P8A+J3H/wCOKnQmvP8A2YsRdavGT0vS2P416/oKbO1Gq/ZbaSbG5lGEXpvkYhY0HxZio+tBSwTC41WWXjurKExZ6gyzbJZD8NiKoP8AGfTnb2EVpVlvpAQ124dFI5SBF2wqfiRlz8Xx5ZNRqtg9rpsdn3hNzeSpHJIPed523XUg9MR94R5AKB6U+W8CxoqIMKoCqB5ADAH5UG2ioFTQFFFFAUUUUGFFFFVpnRRRUZFFFFBQ9tdMae0kEYJmjHewY6iaLxxY+bAD5E1XXCftG3t7mylRLiFw6FlyFfaUlhmQEMAckFcggqPSm4ilTX9Me2m+3WSszcC5gTpcRjqwXp3yDlT1YDb5jALPbLVXubKaC4RbfULcrPFHkssvcMH3wNgbwV3Db7wOMjpl00XXxPbwzjbtljR+TjG8A4IGRkdDzWuaGx1a2IOyaIkjI96Nx1x+KOQfQj60r+zLMcU9k5bdZ3MkR5bJjJLxMApGARnGfjQMfbkB7RNvIN1ZHj0F1GfOtvbzR2urKZIiVmUCSFhwRJGdy8/HlT8GNau2VwqWUjYciPZLyC3EUiyHOefKmXNF2eG6paSPpGl3MTMjqqWsyge/E0gTaRg+6yjGf3j8K9o1DT0nheCQbo3Qow9VIwfrWdrZRxrsjREQEkKqgAEncTgDHXJroAojzX2OWN3H9rF9HIHVoo0eQY3xxKUXBJOR+nNbLnsvcLrsdxGhNo/3sh3LtW4WJog23Oc7SPLzz5V6MBRigVe0PY9bq+srzfg2xbKkZ3gjjnPBDYP51d61o8N3C8NzGJI2xlT8DkEEcgj1FWFFAre0OyB0q6VR/VwM6/DuRvU8+m2rnQ7oywROfxRo3T1UGsO08QezuVIyGt5hj1zGwqv9n9xu06y3ZB+zQ9T18A5ouxJ03VJbbWdUigt2mlmMLRqp2qPBy0rnhF/MnyBNNNp2fSMm91WRJZ0zJuYkQ2wAziFWOFAH4z4ieeOlatMnEesajvYKn2a0kOcALw6kk/ICotxJqzLI4Edgkm6NOd113beCR8gBYSRuC87htJ44ojp0YS3tyl66GKCNJFtlbh5O82hpnX8AIBCqecNk46U21CipoCiiigKKKKAooooMKKKKrTOiiioyKKKKAqCKmigVdX0qeCZ7uwAZnANxbngT7RgOjfgmAwM9Gxg460sdltUgm1W/khbwTQWrurgBkkTfGyMrZwy9CMV6ga89mtzDr7MqjFxZE+EYy0UniJx5nK88dBzQMl5aJPE8LFfvEdB7v4gQMYHrmqeTXX/YRuFYrKLTA8yJtvdhcfvd5xj1pmtJmyQY35PU9OnxYmvMdevRDM+lvkGfULeeIDHMMjiZwD5YmRzyfxUVnbe0yS0tdJWSPvDcL3cru+GUxOsTHocnnOSea9YL4GSeK8N07s+91falZSKB3Edx3PGShupe/Rve4xlfM9Kc77tIx0Iydbgx/Ziv/eC32dl6/vZPXpg0JWPs27b/ALVhmk7vujHLt27t2VIBUnjg9fyq/XXbc3JtRKpnCbzH5hfX+VJ2l6UNM1OBIgFt7m3WEkAAd/ApZT16sgfPHJA86XO0XejVbzUrcErp/wBmSVRjEsZVjcDOc5VSp+fyoh91LtxBBqMWnyBw8qKyvxtyxYKp5zklT+lV3tZ167tIIPsJPfSTqoAVW3AKXZeRxkDy5qktNHt9YuNVdiWV/sqQSrjMXdwrIGVuoO9iSPPpXNa6693caTDcDbdQ3Nwlwp4Ikit2w+PRgQwYcdfSinqDW473S3uYukltKceatsYMpx5g5FafZshOm2Z8vs8IHQ/gGfLI5+JpN1GQaadXtSQI7i1nubfngSFGWZOTnqUbHHnT92KiEdjaxgrlYI+B5eEeWaIW77s3Hc61J9oBMJtIGMecLMySuB3gHvBePCeDxnNegogAAAwAMADyAqgZz+1EHl9jb6nvV/6+tMNAUUUUBRRRQFFFFAUUUUGFFFFVpnRRRUZFFFFAUUUUEGlPtNlNQ0yQdGa6hJ9O8iEi/rF+tNtJvtHYr+z3Bxt1G0yfg7d235hiPrQMVoS2eW4PqTn55UVRdoeyC3F7a3u877YPiPyfIYr4vwkMQc4OcV2zbQSDwQc9V9PIbwf5V2WQbaSjL15GM588e+cGgXdM7OpFdy3yvJ3s6osgLeHw4XI+7yeFHUfUZpS1rSrj9rwRKrG0kmW7cbSFSWJCmd23A52tjHU5r0W3uMo55B3tkeE4J5IO1m5HP61kjjcA3T5enyHwNFVvbyJ5Lcd3kTRlZowC2N0Tbx4gv4sFTyOGNLHsnuluLWeWQr/Srq4eVNyY+8OCpBGSNp/SvQ9TnAxuk2BgRjZuDevl6ZH1rg0PTYbVRHaxiNNx8KhiMk8njIz8TyKIW/Y92emsEvYZY2RRdN3Zb8aBQFYeoxjn1zVVrPZ+Y65a30CDALLOA6nZhGUMcDI3K2BkHkCvWAKopZMuxG/HHvBx0Iz1AHmen1oFb2n9knv7eMRFO+SQHczKpMb8OCcA9MHB/dpsto1iAC+HCqNyhOcDHUDPlW2wugC24gDjnI+P984/Suw30QBJdcLyTkceXPpQLWo3BTVrA87ZYLuMn1Ze7lA+eFb8jTeKRO0hCJp9wSR3N7GDjnwzboTnk/vDz86exQTRVZqWuQwNtdiX27tiKztjoDtQE4J4HxqouNXvET7Q6xLGCMwNneFZgozIGK95yDtwRnjPnRaNVFQpqaIKKorjtPCqTsNx7kKTkYD7mMaBCeuXUrmuHst23hvcBUdGJA6blJKd4CGHkRnGQCcZwMjINdFQKmgwoooqtM6KKKjIooooCiiigKUPadxbQMeiXtkx/wDroKb6Tvasf6B0z/SLX8+/TFBfXbou7BO70LMB+gOKwgvCAMhQCfNycevVeanUDh+f+sgj1rk8JOdwGfiPLHPD/Gg75tgLePG7BOeRg9MZ6edcXflCdrKfQ5UcfJj8q2T5MvB4ZV28jkeo5Px8vrWy2uSpKvk+gPXPzLmgmOd2G0yKj54IAO4Y/dzWi4xuHAk6kjhT6/ibOPl0rfdaxGq5I8XAVcqWYnoFGevX5DnpVZHad62bhifxLGrHYB0IxtxIBkcnI+AqPTHC4udIdSa/GvhRGbGPDGVc89eFJxg+taVlLlnWJ8NjjEQPXPJaUfyq3RwBjaB8OMfLoK5L+/iUiMlQ7YIXIyRzjoPUfpT3I4Z/HG/70pXy6kyZDLJjPkC2Of7srVutLkyl1zgbTkliMHgjpLuX8h+oqs/bKlXYAoQJCu4ZDCMkMVw2D8sj1rj1mKMh2n/o10oUpMpOZc5wu0eJmGCNoycDg4rHH01dOP0+OvmXh3j461MzHR39ubYtpdyiOGlRRKu0kktA6zKACSeqY+teL69r9xcBGnkcI43bUlfDDg7iGYjz8lGPoasu3OkPdlbu2kMbiAd9EwlDb0ZvRNpypA5IHh+NIVhfsCiTl2jVgCm5lzkjEZI9zgHnBxjgYrfNzR9mUxL3m/0dZxGbRSsLRF3uU2SvI7bFQR7m3d6Nv9awwqlgOvG3tndbZY3EsuUVJViETFG7smQGTgHBI5xyhEZIAPO7sJrFiLM9z9z3SkzRtnKFSVZtoJGCRnw8c+vFbe0JkvYylvAk8O1W3SO0Qd25QxnYwdFHiIK7SSB1BFRaitDZouprcIWUMpB2ujDBRsA4OCQeCCCCQQQRXc7gAkkADqT5fOvMbftv9nurqFUjlZGQSMZe6UFIkHQIwGTuHJHKkY8NY9qu23erDGse1HkHeHeG5Qbgp2Zwm7aS3XA6c5rTyY3U9lPLOJftCws+FIIVXT3v6snvGUSGYghejE9ACO3s52dm7wmGRhDkbZguwlSQXK5xuLYHIXZ7uS+MHT9j+0hICoJm5OcMFjB8cmfTGQuMeIr6NXpUSAAAcAAD8qLaQKmg0URjUVNFVpnRRRUZFFFFAUUUUBSZ7VJP6LDHnBlvLNB8++U/6U50nduQslzpUPmbzvcY/Dbxs5P0Yx/nQMt9gDJXd0HXHn864YIGcsAxUDpkHjP+IZ9Ksb0DYdxOPhVOAofzUZ4KmP8A1/KgsL+EABsEtwM54HqdpOMcmi1ckZLFgR0A6HoeVYj6VM9xhME4J4HeEDd6nw9TVe8nGT+ZI48vMigzY7rwBg21INydfedyr8fBQo/xmqm4v1juLhyrErtUBVBIREEkjdRgZcZ+QFWtxYB2VonUTJnHAIIPvKy5ztPHnkEA/ClyW2dmdnhkw58axvEynbhcZYBgCAMqOteeVw7/AAfLzjWajhqrre+/7jR26fKJJchmMjXB4DHwwogVsgNwp+PUsDXPcu09ywCnY3cEO3kkMhkwPEcsX46dDnNXGnXyqSfs0qFveYRkk46Z2Ag46fSqntBemGEC1WVAiIg3RPwobkDchy5HAJzyc4PQyo3lrjzjXHCeURHpv2qK9xqFoLaHddFTBF3hAXfuk3KyqmDhVOGIyDyecjmqDbKd0sxLysCFG7eYoz0RDgb8ZBP7x+lc1jrUUspW/bx7gImj3SGKUbldB4nVyMlTtQKeV53gHus9PhQSvPdbrcOscaRrtZyYw2xclnIwxG0EHw9QOK3GMQ5PE8bPONZJ8PaprJ8XiSrFMSyMqjawyVZwQQCpxnC9M55BFcXbDSbW/ha7sHVpEXMiDOWVRnJU8hgPhzTZrOuy6gqRLGIbNNjbHXxO6klVOCNqjA8KgnIHPpU3/ZcMU7mEpNIRseE7WLHpt2/hxlueAF/LTxbfZEYpoGbvWilVijMu1mAdQMGNgytG+1B098DHWmC77aXYums4Ig8kQzI3dMqBMDDOGbMYA9N+QeBkYqy0n2VWYVXnV3nwd8hmcNny2mMqB88ZPmat4NDWw7s2oVYujoxY72fIJLsxwzEqNz56AZ5yCxMw8a1DSGhuGY4kkuZMbhjZvmkJRwXB2xSEgh8HG1uvFOlh7Mr1NuZLcnIJO+TwnofD3eHyPJuOT1py7U9nItRtPB4XMX3TdMBgCEOPw9PkRnyrs7Eai09pH3gIljLRSg4z3kR2knHrw3+KiNvZ3QxbAlnMkrDDMeAFHIRF8lH1J8yau6KigKKKmgwoooqtM6KKKjIooooCiiigg0oE9/rQwTttLQ5GON904xz/AAx/pTZPKEUsxwACSfQDkmlT2dxtIlxev1vJjInXiFRshHPTwgt/ioGuUZHIz8K5YrU+TOoyeMLj+VdtLmp9t7KF+670yzc4ht1aZzgZI2xg4+ZwKC4mtWY8SMPhhSP1FaIo8e8GJyecMf5VQNrOqXGPslmtumR95euN2D5iGIn8iwraey9zOD9uv52yOY7YLboPkVBkI/iY0F7dToq+N0QHzYhP13A1VT6np6DD3luvxedP5s+f1rXb+z3TVILW4lYfinZ5j/8AcY1aL2bsgMC1gA/8Nf8Aagr7XtRp4OP2haMegAnj/kXPNb74Q3eAjQzL0IykgzkEZHNbpOytiwIa0tyD1BiX/aq2f2d6Y3K2qRN5NAWiYfJoyKDRpXYiO3m71GBwAEXGNmAR4euByeBgEkkgnmlTtPoBjuIY5JDImxnYbcDcSFDAg8OAPexk5PQZFNknZS6iH9C1G4jwAAk4W4TjyO9d/wCRBqm1211Isr3Vss+zIWawcK+w4LBoJwVPIB4Pl19Qq7q/t7XYHIVnIVEHvMzHA8PpkjOePninTsvpbRr3z4kklIweQI4+oVSSS38WBu44A4C7p8Wl3kDW1uR9qVkfZdApP3iMr4YOuQCPCdowAxxXLddoJ7mUwqksVtEJEk71kDSvu2rgxk+BcMCc8ggnPAoHa77YWUW4NMpZBl1TLsn8YQHbnyzjNL2tdvLG4ilgT71nj9zAbIPqoOceeOvFJa2gjkENmiRrg73IyeDzzkbjkr1PUjnINTfaYqld7lXce+2xWIDY27VXJUlv+Y5oHvSu21lDHFFK/dtgAKFz0xhQFJxgFRVt2YmEzz3ESFIZShUMAC7KCryEdVzhVwefBXkN7pkttHut5dxA7xklClHU4O1SBu3EqRn4gHk17J2KsmisYFkXa5Uuyn8LSs0hT5AsR9KC8ooooCiiigwoooqtM6KKKjIoqCaq9W7Q2lt/aZ4oiQSA7qGbHXapOT9KC1rEmk49t5ZuNOsLi4GR95J/R4sHzDyDLD+FT/KtN1pOsXi7Z7mGyjbhltQzyYycgTMQFJHmBxQa+0l7+0pzptsSYgR9ulUkBEHi7hW4y7kAHHRc5867NU7Ywwv9ksIjdXKAAQw4CxgDC97IfAgGOmcjHSuLtP2euLawFtosYUFvvdr7ZnU++Y5GBHeNjG4846VPs91jTo1FrDG1pOMb4bldksjY5Ysf60/H9BQbU7KXd4AdXuCVPW1tcxxfJ3yXkHwyBTVpWkwWybLeJIl44RQvTpnHX612LU0BRU0UBRRRQFFFFAVjmpJryj2te0SS1Y21owVwF7yTIypcZCJwQpAwxY9MjHqJM0F32mdtUkuzDLAGhgYjOwiUsp5ZJesfIG3b6ZOc4G3s/eQMs0NtO8pDs/eSIVdi7Es2COSpzkgeakjOFqmfs3NHIqXbAyOFkcOTucHcyqwcb2Y+fi+B54rv17QMQGWS3niRAGEu3uin+J2L48iNuemKou7a1VH71uACRkt+DoqqvkeOfeyWY+YJp9e1GKR1ij37y0QkKoc7Glj5PGQuQoBbHvYGeoorHs/eum1bmbluAscgc5zjG7DkHyPA55OK9A032VSxW6mG4EN08bLcEqZUkDYIXlgQUIGH+Z86Dn1SJSmG90BlJHkh2gv0IIGI3z6L/FXofYjUTNZxFyDIgMcgHk8ZKnI8s4B+TAjgikGJt8algBuClsHw7iPHjHnnJ2/xiqqbX7qyEqW3vSjDMSCYygGZQCMltgPXjkfugEPYYdbtnmMCTRtKASUDAkbcZ4+GR+Yqwrw72WkTaj3srqohjYojOM7pDgYBOW43knzJB617eGrOGXFFrMVNMqKKitIxoooqtMjStrPbm1hkMMZe5uOQILZe8fOceIjwoBkZLHikXtvrmpT3Ult9lvYrNcgm1A7ybBxnvDkKh9Bk+vUgb+z2q31uvc6ZoLRR8DdNIELHHvSEgZP1qMrp9I1m/djc3AsLb8MNuQ0pGP8AiS44+h8+nGavOz3YWxs2Lxxd5KTzNMTJIeMe83T6VUWMfaKUffPYW3P4EeRh+bla7l7K3r57/VbnBGCIY4Y/yJRjQN+K4L7WraHiaeGM+juoP5E0vx+zu0K7bh7q55yftFzK4J+KBgn/AC1YWnYrTozmOzt1I8+7U/zFBWz+03SVbb9qV2zjESvJn5bFOfpVP2i7SabeKEnsb6baco6Wkqsp8mR+GU16JDbInuKq/wAIA/lW6gSvZ3c3pEyXKzdwhX7PJchVmdSPEJFUkeE9GzkjGadKmigKKKKAooooCiiiggilabsHZNeG7KEyEhmBOVLDGDhgdvIB8OM+dNVFBjsGc45pN9pmmXM0dsbeEXCRTrJNAWC96q8qMnrhsHH86dKKBNj7eKmFurK+tzj/ALAyr9GhLfyFZL7SdKzhrkIfSVXjI+YdQRThWuWFWGGAYehAP86DyjX72zacy2dxbvHKC0io4yjLgs+BwAyg5PBDKvXPHnvaQYugXYyMUiU7ccSS4fuxz5KVzyec9AAB9D3PZy0f3raE/HYoOfUEDOa8kk9mV3JflJELWzOHeZjGcrk+EY8ZJTC8jg5OcYrOXJY5m7s97OLJrQJewxzSOxdjk7kyFARXQhgAFXIBxkmun/0AkhydOv7q39Edu/jGOg2yDOB6ZrRdexzSGHghkibyaOV8j4jcWH6Vins1liINrquoR4HAkkEo+HhwAPyqxFI3rq2s2YzeW0d7EM5ksziTHXJhfAPnwp9KYOzfaq0v1JtZAxX30I2uh6YZDyPSl5ND12I/dajDMP8A38HP5oRVPqXYjVbq5inllsoJI3BM1qkiSMvmrEsQw68H/wAqo9SqK090f32/If7VFVp0LUGiigDRRRQBqKKKoKKKKAooooCiiigKKKKAooooCiiigKKKKAooooA1A6/Siigmg0UUBRRRQa6KKK53O//Z"/>
          <p:cNvSpPr/>
          <p:nvPr/>
        </p:nvSpPr>
        <p:spPr>
          <a:xfrm>
            <a:off x="155575" y="-1028700"/>
            <a:ext cx="2857500" cy="2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6" name="Google Shape;146;p26" descr="data:image/jpeg;base64,/9j/4AAQSkZJRgABAQAAAQABAAD/2wCEAAkGBxISEhQUEBQVFRUXFhUbGBgVGBsZHxgZFxgcFxcYGBkaHSggHR0lHx8XIjEhJSkrLi4uGB8zODYsNygtLi8BCgoKDg0MGBAQFywcHBwsLCwsLDcsLCwtLCwsLCwsLCw0NzcsLDcrNCwsLywsLjQsMC4yMiwsLTQsLSwsNy8sL//AABEIAOEA4QMBIgACEQEDEQH/xAAcAAACAgMBAQAAAAAAAAAAAAAABgEFAgMEBwj/xABKEAACAQMDAQUFBQQIAwQLAAABAgMABBEFEiExBhMiQVEHMmFxgRQjQpGhFVJysSQzNGKCksHRQ6LwU2Rz4RYXJWN1g5Ojs8PS/8QAGAEBAQEBAQAAAAAAAAAAAAAAAAECBAP/xAAnEQEAAgECBAUFAAAAAAAAAAAAARECIUESMVGhAxNhgfEEIjLR8P/aAAwDAQACEQMRAD8A9xry/wBpWlvHfWt401zFbHEMzQSlDCS2YpMYIKbjhgR5V6hXHqunx3EUkMyho5FZWB8wf5Hz+YFAsG01e25hmiv4v3JwIpcHJ8MqeBvIcqPmK2wdvLdXWO9SWylY4AuEIQnBOFmXMfl5sM1h2FvnjMmnXLFp7UDYzdZrc/1Uo9ce4xHmOetNV1aJKpSVFdDwVdQwPzB4NBnDOrgMjBgehByP0rPNKc/YK3Vi9lJNZP8A92fCH+KFsxsPhiuY/tu1GB9m1BRjnm2kPHOfeTJ+dA7UUlp7QBHxfWd3anONzRGRPn3kYK4q60rtXY3JAt7qCRjyFWRd3+Qnd+lBdUVAbPSjNBNFFFAUUUUBRRUZoJorXNOqAs5CqASSSAABySSaU732h2m4pZiS+l/ctFMg/wAUg8Cj45oG/NL2vds7K0kjhmlBlkdUWNBvbLMFGQPdGT5/TNVH7N1a+/tcwsIT1htjvlYYPDTnATy90fzqh0vszaHWVitohssUEsshO93uJv6sSO3iO0AsBnrmg9WFTUCpoCiiigKKKKAoqKmgwoooqtM6KKKjJT7dWMqhL20UG4tctt6d7CR99CfmBkf3lFMOl36XEUc0R3RyKGU+oIyK6hSN2XP2C+m09uIZt9xaegBP38K+XhPiAHk1A9VGKnNVXai5kitLiSI7XSJ2UkA8qpIyD1FBaFRVJqnZGwuM9/awOSMbigDfRhhh8wa5b3WpEWw2NGTcSxI+9DyrRF2KAMNp4889aurfUYWOEkQnx8Bh/wAM7X/yng+hoFf/ANXkMf8AY7m8tceUczOv+WXcK1yaTrkIP2e/trjngXcGwgfxw9fypyF3HgHeuD0ORg0CXxYwfdznHHXpn1+FAnLqGvJw9nZzY6tHOyA+uA65qH7Xakg8ekTH4xzRsKd9wrnsr6OYMYm3BXdCcEYZDtYcjyNApjtzP56Vfj5LEf8A9lC9sL5v6vSLnHq8kScfLJ5p0ZgBk8AVzQ6lC5ASRGJUsArA5UHBIx1GeKBVTtZqDEBdInHqXmiA/ME0O+uXGAq2lkhJBYs1xIBjgqoUR5zjq3rwavL/ALTWsKyM8nEcSTOVV2xG5KqwKjByQeBk1cUCWvs9hlO7UJ7i9bIOJZCqZ/8ACj2rj4HimuxsIoUCQxpGgGAqKFAA6cCumig0XtwscbyPwqKzH5KMmkf2PWpNtNeSDD3txLMc9dhYhB8uuB8a6/axcsNOeKM4e5kigU9cd64D8efg3D600aPp628EUKe7FGiL8kUKP5UHYKKKKAooooCoNTRQRU1BoFBjRRRVaZ0VWdpdTa1tZp0jaVo0Zgi9Wx/oOp88A4z0qp0DtS8hgW5WJTcAtbyW7mSOQKoZl3MqlXA5wRyAcHg4jJppO9pWlSPbrc239ptHE0WOrBf6yP5MmfyFOApf7TanMjwW1oE76ct45QWSOOMAyMyggscYUKCOWHlmg7uzesR3ltDcRe7Kitj9048SnHmDkfSt2saeLiCWFmZBIjIWXGQGGDjIIzj4V5t7H9SeKe8sJsYE00kBUYVlWZo5QqkkgBgCASSNxya9VoKe/wBDMgtQsu37PKj8qD3mxCmDgjbkE8j8qrB2TOyCJmV4oPtOBtIMgmV0EchBPhAc7jzuIU4GKaxRig8/m0po7ixhnAuFzehFkIc913S7UcsBvI5GSM4Izk5Jxn7O3gtnh8TOdMeEESEr3xZiigsckgEDeQM4H09AMSkgkDI6HzGeuKhmA6kUCRrdzcR/Zkto7sBTZkn7yQbDOBOjgbiWCZzvPAxjoSLrscrCO43Ky5u7ojcpXIMhIYAgZBHQ+dXbTIOrAfMisftUf76/mP8Aeg2zkbWz0wc59K8z7N526Y8ZEhFtdIQq/wBnVgG70kZHVI02sOc5HQg+nHnrUKoHQYoPMdQgurizn3xTPNLpVup+7Zd0pZiydAAwJ5Xyr1Co21NAUVAqaBI7XKZtT0qDHCtPcMfTuk2rx8WYc+VOwpRgUya3I2DthsY1BxwGmldm5+IVPypvoCsDKM4yM+mf9KyrzDtXZRNJrE5AFxbQwSwSj34ikLONjdQpYHK9Dk5oPTwamtFk5aNCepVSfmRk1R9q+0DwYgtV727lVu6TjagHBmmJI2xKSMnqc4HwBizU15n2RjNzfJPaPO9vEJRNcySOVvJSNhEcZPdhFPi3KoGRgV6WKCaipooMKKKKrREsu1l3cTXCQJaSd1LJGbd5GimARiu/LAo28AkDAGD71KOtzWtruSSGS3gkYma1lGGhcZxdWMinYWXOSqMTxkCnX2hR2UYjkms4ppZHEayuywbDgsN9zjcg6gdckgedUWl2t+JoY1Nu1v3iF4ri9W8ITI3GItCrghc4yxHAqMmTs92heNhbX7jeRmC42lUuY9u4HOcLKBnchwTjIGK36jMj6rZKjBisN2zAHOAe7XnHTk+dXWpaTBcoEuYo5kByFlRXAOCMgMODgnkc81r0rs/a2pY20EURb3iiAFvQFup/Og8ymtWgs9P1NOXguZnnz5w3Mzd/+Wcg+XNevRuCARyCMg/A9KT+yVklxp01tJ4o+9vYMH9xZ5EGfjjFbfZteu1p3E53TWkj28h8z3Z+7Y/NNpoG2oIozWh7tAcE8+nz4oOgVyXlkkg+8GceoB9R5is2u1HHnxx8xmoEyyZXB6c54oOG5two+7Kcnncm7OQPJMH0/IVlDEgADjLHPuxso8z6fzre9lGmMKB0Hn0xjHX0rC5iVTkKvkOQOnPmSAKDYzrnjvD8s10RfX61ot4V3cFDjPuqARn5GurFBNGa5neTPCjHzrNzJ5Bfrmg3Zqa54RJk7iuPLHzrooE/snMX1HVSeiyW6D/DDn/WnClHsDMHk1N8YJ1GRf8AJBCv+/503UBSLqumi5vtRhU473TYYyfRne4Az8cFaeqWOzjh77UmGCBJbpxz4khBI/5hxQcUet6iIViTTZBcBFXc8kPcqwAG8ssu5kBycDxEDyzVJ2l7I3KwkK8MrTuWvpZHEBkXA2xhsMUgGAu0eLAHPU16YxA5P60jdqtVs9QQ2scM194lJ+ynCKynw7rjIQEHyyT8KCkhuFuBs766vtowINMU29qo90L3uRkDn/ikccimj2e6PcW63Bmijt0kdWit43L90Au1snJXc3BIU4zk+dL6aBf5jFql5bMGXLzag00aKCNwEJLCTK5GDtxkHyr01BQZUUUUGFFFFVpjPbo4Kuqsp6hgCD9DVJP2L05l2mzgAznKIEIPqrJhgfiDmmCioyURpl7ZEG0la6g5Bt7hxvQeRinK7mPltkJ46EYqz0HtNBdlkRikyf1kEmFkjIODvTPT4jIPBBq7pX7cWrrGl5AuZrQmQAdZIuk8XHXKZIH7yrQaOxgeK61G2c5C3H2hDjHgvCz4+YdZP0qqizY68y8iDUItwHOBcRDnHplck+ufhVg90sWoW10h3QX8KRbuMB0BltyPg6tIPmB6itPtZtGFrFdxjL2U8c+BxuRTiVM+WRz/AIaB5rFoweoFcizd8iSQSLtZQytgkENyD1HlWyGIgeNsn4ZH+poOnFGK5ZFO7gnH/XOc0bTjr/yt/wD1Qb5xx1xWmePcMgj/AK+IrARnzB/UfzY1CEDy/VT/AKig2xbQTzz8z/rW5WB6EH5Vz7h8R/krGUAgYz15wV4HnnjFB2EUZqvECY8+Piv6+VbBEMcc/wCL/ag6DIo8wPqKgXCdNy/mP960LIFHBHXzYn9a3RzEnnb8cGgT/ZcxI1PPP/tS5/RIsfpTvSL7MC3eaqMeEajMQfViibh9ML+dPVBBpE7Kakltpkl7JljLLNL4cEymSUpAo8iSvdIPLpVr29unEAt4Tia6cQJjqocEyyfJEDH8h1Irkns0e/tbSMYgsoROVHQud0NupHmFAlb5hPjQbBoVzegnU32RMBi1t3YIV6nvpNqu5PQqMLj15NNFrapGoWNVVRwAowAPgBW0VNBGKmiigKKKKDCiiiq0zoooqMisXUEEHkHr8qyqDQee6dYd9p1zY+7cWUjiP1UxsZbSVf7pG3GPQjypr0a7S+so5GwVmhG8fxLtdT6EHcMeRFVWrt9m1K2nA+7ulNtJj/tFzJAx+HEq5/vD1rHs632S8nsm4R99zbfwuw7+P5rI275P8DQcXszcrFJp9zhprKQoNwHihPMMgGOm3w+fu9ac/sUWc92mfXaKS+0H9E1izuRwl0rWs3PG8DfA2PnlflTrcRM2ADgefB/0IoKvtfqxtLOe4CCTuoywXyJHTPwqv0TtFDNp6XzbVTui8mEB2bAe8HHoQ3xrn9pdoTp0yZ/rGijHX/iyLH5n+9VZr2mrBNdW2NsF/BKYgpICXCRESpwcDfGFYfFG+oN2pX4itpbhBvCQSSqFwAwWMuAGHr6/Gqf2fdqv2jarMyhJdxEiDHhPVSN3OGUq3+KlXRLsjQZ4JTumjsFKYJ8UVzB9wcZ5wS0f/wAumG9to9PNpcKuIDHFb3A8lXaBDM2f3G8BPpJz04LTL2gdrn0/7KVRGWWcK5cjwoBlmGPQZJJ6Vadq9aa0sprlUEhiXcBkAHOBnIHTnP0qo1TTIrzVjFIoKQWD5/iu2aNs/JFP+c1TXN53ulRWzYMxvIbGXHJYxThHJx6ou/PxzQNugdo4riyjui6oGi3kb1YKQDvU8DowI8vdqg9k2v3dzC66gfvgVkUkKu6CYZjYADkbg4qq7T3YtBqGnREIbl4DbKPDgXhEUoX5OHY4/fq57czjS5LW+RT3UaNbTAcnu2XMJ+O2QD6M3rQbuz3bQXF/eWbARmBwIw0vMgVmWRgQORwhx1G406Qup/ED8iDXkyaWbaHSNRfiVrndcMeMrqDZYtx+EsvHlzXrsYPn/P8A8qITvZn11P8A+J3H/wCOKnQmvP8A2YsRdavGT0vS2P416/oKbO1Gq/ZbaSbG5lGEXpvkYhY0HxZio+tBSwTC41WWXjurKExZ6gyzbJZD8NiKoP8AGfTnb2EVpVlvpAQ124dFI5SBF2wqfiRlz8Xx5ZNRqtg9rpsdn3hNzeSpHJIPed523XUg9MR94R5AKB6U+W8CxoqIMKoCqB5ADAH5UG2ioFTQFFFFAUUUUGFFFFVpnRRRUZFFFFBQ9tdMae0kEYJmjHewY6iaLxxY+bAD5E1XXCftG3t7mylRLiFw6FlyFfaUlhmQEMAckFcggqPSm4ilTX9Me2m+3WSszcC5gTpcRjqwXp3yDlT1YDb5jALPbLVXubKaC4RbfULcrPFHkssvcMH3wNgbwV3Db7wOMjpl00XXxPbwzjbtljR+TjG8A4IGRkdDzWuaGx1a2IOyaIkjI96Nx1x+KOQfQj60r+zLMcU9k5bdZ3MkR5bJjJLxMApGARnGfjQMfbkB7RNvIN1ZHj0F1GfOtvbzR2urKZIiVmUCSFhwRJGdy8/HlT8GNau2VwqWUjYciPZLyC3EUiyHOefKmXNF2eG6paSPpGl3MTMjqqWsyge/E0gTaRg+6yjGf3j8K9o1DT0nheCQbo3Qow9VIwfrWdrZRxrsjREQEkKqgAEncTgDHXJroAojzX2OWN3H9rF9HIHVoo0eQY3xxKUXBJOR+nNbLnsvcLrsdxGhNo/3sh3LtW4WJog23Oc7SPLzz5V6MBRigVe0PY9bq+srzfg2xbKkZ3gjjnPBDYP51d61o8N3C8NzGJI2xlT8DkEEcgj1FWFFAre0OyB0q6VR/VwM6/DuRvU8+m2rnQ7oywROfxRo3T1UGsO08QezuVIyGt5hj1zGwqv9n9xu06y3ZB+zQ9T18A5ouxJ03VJbbWdUigt2mlmMLRqp2qPBy0rnhF/MnyBNNNp2fSMm91WRJZ0zJuYkQ2wAziFWOFAH4z4ieeOlatMnEesajvYKn2a0kOcALw6kk/ICotxJqzLI4Edgkm6NOd113beCR8gBYSRuC87htJ44ojp0YS3tyl66GKCNJFtlbh5O82hpnX8AIBCqecNk46U21CipoCiiigKKKKAooooMKKKKrTOiiioyKKKKAqCKmigVdX0qeCZ7uwAZnANxbngT7RgOjfgmAwM9Gxg460sdltUgm1W/khbwTQWrurgBkkTfGyMrZwy9CMV6ga89mtzDr7MqjFxZE+EYy0UniJx5nK88dBzQMl5aJPE8LFfvEdB7v4gQMYHrmqeTXX/YRuFYrKLTA8yJtvdhcfvd5xj1pmtJmyQY35PU9OnxYmvMdevRDM+lvkGfULeeIDHMMjiZwD5YmRzyfxUVnbe0yS0tdJWSPvDcL3cru+GUxOsTHocnnOSea9YL4GSeK8N07s+91falZSKB3Edx3PGShupe/Rve4xlfM9Kc77tIx0Iydbgx/Ziv/eC32dl6/vZPXpg0JWPs27b/ALVhmk7vujHLt27t2VIBUnjg9fyq/XXbc3JtRKpnCbzH5hfX+VJ2l6UNM1OBIgFt7m3WEkAAd/ApZT16sgfPHJA86XO0XejVbzUrcErp/wBmSVRjEsZVjcDOc5VSp+fyoh91LtxBBqMWnyBw8qKyvxtyxYKp5zklT+lV3tZ167tIIPsJPfSTqoAVW3AKXZeRxkDy5qktNHt9YuNVdiWV/sqQSrjMXdwrIGVuoO9iSPPpXNa6693caTDcDbdQ3Nwlwp4Ikit2w+PRgQwYcdfSinqDW473S3uYukltKceatsYMpx5g5FafZshOm2Z8vs8IHQ/gGfLI5+JpN1GQaadXtSQI7i1nubfngSFGWZOTnqUbHHnT92KiEdjaxgrlYI+B5eEeWaIW77s3Hc61J9oBMJtIGMecLMySuB3gHvBePCeDxnNegogAAAwAMADyAqgZz+1EHl9jb6nvV/6+tMNAUUUUBRRRQFFFFAUUUUGFFFFVpnRRRUZFFFFAUUUUEGlPtNlNQ0yQdGa6hJ9O8iEi/rF+tNtJvtHYr+z3Bxt1G0yfg7d235hiPrQMVoS2eW4PqTn55UVRdoeyC3F7a3u877YPiPyfIYr4vwkMQc4OcV2zbQSDwQc9V9PIbwf5V2WQbaSjL15GM588e+cGgXdM7OpFdy3yvJ3s6osgLeHw4XI+7yeFHUfUZpS1rSrj9rwRKrG0kmW7cbSFSWJCmd23A52tjHU5r0W3uMo55B3tkeE4J5IO1m5HP61kjjcA3T5enyHwNFVvbyJ5Lcd3kTRlZowC2N0Tbx4gv4sFTyOGNLHsnuluLWeWQr/Srq4eVNyY+8OCpBGSNp/SvQ9TnAxuk2BgRjZuDevl6ZH1rg0PTYbVRHaxiNNx8KhiMk8njIz8TyKIW/Y92emsEvYZY2RRdN3Zb8aBQFYeoxjn1zVVrPZ+Y65a30CDALLOA6nZhGUMcDI3K2BkHkCvWAKopZMuxG/HHvBx0Iz1AHmen1oFb2n9knv7eMRFO+SQHczKpMb8OCcA9MHB/dpsto1iAC+HCqNyhOcDHUDPlW2wugC24gDjnI+P984/Suw30QBJdcLyTkceXPpQLWo3BTVrA87ZYLuMn1Ze7lA+eFb8jTeKRO0hCJp9wSR3N7GDjnwzboTnk/vDz86exQTRVZqWuQwNtdiX27tiKztjoDtQE4J4HxqouNXvET7Q6xLGCMwNneFZgozIGK95yDtwRnjPnRaNVFQpqaIKKorjtPCqTsNx7kKTkYD7mMaBCeuXUrmuHst23hvcBUdGJA6blJKd4CGHkRnGQCcZwMjINdFQKmgwoooqtM6KKKjIooooCiiigKUPadxbQMeiXtkx/wDroKb6Tvasf6B0z/SLX8+/TFBfXbou7BO70LMB+gOKwgvCAMhQCfNycevVeanUDh+f+sgj1rk8JOdwGfiPLHPD/Gg75tgLePG7BOeRg9MZ6edcXflCdrKfQ5UcfJj8q2T5MvB4ZV28jkeo5Px8vrWy2uSpKvk+gPXPzLmgmOd2G0yKj54IAO4Y/dzWi4xuHAk6kjhT6/ibOPl0rfdaxGq5I8XAVcqWYnoFGevX5DnpVZHad62bhifxLGrHYB0IxtxIBkcnI+AqPTHC4udIdSa/GvhRGbGPDGVc89eFJxg+taVlLlnWJ8NjjEQPXPJaUfyq3RwBjaB8OMfLoK5L+/iUiMlQ7YIXIyRzjoPUfpT3I4Z/HG/70pXy6kyZDLJjPkC2Of7srVutLkyl1zgbTkliMHgjpLuX8h+oqs/bKlXYAoQJCu4ZDCMkMVw2D8sj1rj1mKMh2n/o10oUpMpOZc5wu0eJmGCNoycDg4rHH01dOP0+OvmXh3j461MzHR39ubYtpdyiOGlRRKu0kktA6zKACSeqY+teL69r9xcBGnkcI43bUlfDDg7iGYjz8lGPoasu3OkPdlbu2kMbiAd9EwlDb0ZvRNpypA5IHh+NIVhfsCiTl2jVgCm5lzkjEZI9zgHnBxjgYrfNzR9mUxL3m/0dZxGbRSsLRF3uU2SvI7bFQR7m3d6Nv9awwqlgOvG3tndbZY3EsuUVJViETFG7smQGTgHBI5xyhEZIAPO7sJrFiLM9z9z3SkzRtnKFSVZtoJGCRnw8c+vFbe0JkvYylvAk8O1W3SO0Qd25QxnYwdFHiIK7SSB1BFRaitDZouprcIWUMpB2ujDBRsA4OCQeCCCCQQQRXc7gAkkADqT5fOvMbftv9nurqFUjlZGQSMZe6UFIkHQIwGTuHJHKkY8NY9qu23erDGse1HkHeHeG5Qbgp2Zwm7aS3XA6c5rTyY3U9lPLOJftCws+FIIVXT3v6snvGUSGYghejE9ACO3s52dm7wmGRhDkbZguwlSQXK5xuLYHIXZ7uS+MHT9j+0hICoJm5OcMFjB8cmfTGQuMeIr6NXpUSAAAcAAD8qLaQKmg0URjUVNFVpnRRRUZFFFFAUUUUBSZ7VJP6LDHnBlvLNB8++U/6U50nduQslzpUPmbzvcY/Dbxs5P0Yx/nQMt9gDJXd0HXHn864YIGcsAxUDpkHjP+IZ9Ksb0DYdxOPhVOAofzUZ4KmP8A1/KgsL+EABsEtwM54HqdpOMcmi1ckZLFgR0A6HoeVYj6VM9xhME4J4HeEDd6nw9TVe8nGT+ZI48vMigzY7rwBg21INydfedyr8fBQo/xmqm4v1juLhyrErtUBVBIREEkjdRgZcZ+QFWtxYB2VonUTJnHAIIPvKy5ztPHnkEA/ClyW2dmdnhkw58axvEynbhcZYBgCAMqOteeVw7/AAfLzjWajhqrre+/7jR26fKJJchmMjXB4DHwwogVsgNwp+PUsDXPcu09ywCnY3cEO3kkMhkwPEcsX46dDnNXGnXyqSfs0qFveYRkk46Z2Ag46fSqntBemGEC1WVAiIg3RPwobkDchy5HAJzyc4PQyo3lrjzjXHCeURHpv2qK9xqFoLaHddFTBF3hAXfuk3KyqmDhVOGIyDyecjmqDbKd0sxLysCFG7eYoz0RDgb8ZBP7x+lc1jrUUspW/bx7gImj3SGKUbldB4nVyMlTtQKeV53gHus9PhQSvPdbrcOscaRrtZyYw2xclnIwxG0EHw9QOK3GMQ5PE8bPONZJ8PaprJ8XiSrFMSyMqjawyVZwQQCpxnC9M55BFcXbDSbW/ha7sHVpEXMiDOWVRnJU8hgPhzTZrOuy6gqRLGIbNNjbHXxO6klVOCNqjA8KgnIHPpU3/ZcMU7mEpNIRseE7WLHpt2/hxlueAF/LTxbfZEYpoGbvWilVijMu1mAdQMGNgytG+1B098DHWmC77aXYums4Ig8kQzI3dMqBMDDOGbMYA9N+QeBkYqy0n2VWYVXnV3nwd8hmcNny2mMqB88ZPmat4NDWw7s2oVYujoxY72fIJLsxwzEqNz56AZ5yCxMw8a1DSGhuGY4kkuZMbhjZvmkJRwXB2xSEgh8HG1uvFOlh7Mr1NuZLcnIJO+TwnofD3eHyPJuOT1py7U9nItRtPB4XMX3TdMBgCEOPw9PkRnyrs7Eai09pH3gIljLRSg4z3kR2knHrw3+KiNvZ3QxbAlnMkrDDMeAFHIRF8lH1J8yau6KigKKKmgwoooqtM6KKKjIooooCiiigg0oE9/rQwTttLQ5GON904xz/AAx/pTZPKEUsxwACSfQDkmlT2dxtIlxev1vJjInXiFRshHPTwgt/ioGuUZHIz8K5YrU+TOoyeMLj+VdtLmp9t7KF+670yzc4ht1aZzgZI2xg4+ZwKC4mtWY8SMPhhSP1FaIo8e8GJyecMf5VQNrOqXGPslmtumR95euN2D5iGIn8iwraey9zOD9uv52yOY7YLboPkVBkI/iY0F7dToq+N0QHzYhP13A1VT6np6DD3luvxedP5s+f1rXb+z3TVILW4lYfinZ5j/8AcY1aL2bsgMC1gA/8Nf8Aagr7XtRp4OP2haMegAnj/kXPNb74Q3eAjQzL0IykgzkEZHNbpOytiwIa0tyD1BiX/aq2f2d6Y3K2qRN5NAWiYfJoyKDRpXYiO3m71GBwAEXGNmAR4euByeBgEkkgnmlTtPoBjuIY5JDImxnYbcDcSFDAg8OAPexk5PQZFNknZS6iH9C1G4jwAAk4W4TjyO9d/wCRBqm1211Isr3Vss+zIWawcK+w4LBoJwVPIB4Pl19Qq7q/t7XYHIVnIVEHvMzHA8PpkjOePninTsvpbRr3z4kklIweQI4+oVSSS38WBu44A4C7p8Wl3kDW1uR9qVkfZdApP3iMr4YOuQCPCdowAxxXLddoJ7mUwqksVtEJEk71kDSvu2rgxk+BcMCc8ggnPAoHa77YWUW4NMpZBl1TLsn8YQHbnyzjNL2tdvLG4ilgT71nj9zAbIPqoOceeOvFJa2gjkENmiRrg73IyeDzzkbjkr1PUjnINTfaYqld7lXce+2xWIDY27VXJUlv+Y5oHvSu21lDHFFK/dtgAKFz0xhQFJxgFRVt2YmEzz3ESFIZShUMAC7KCryEdVzhVwefBXkN7pkttHut5dxA7xklClHU4O1SBu3EqRn4gHk17J2KsmisYFkXa5Uuyn8LSs0hT5AsR9KC8ooooCiiigwoooqtM6KKKjIoqCaq9W7Q2lt/aZ4oiQSA7qGbHXapOT9KC1rEmk49t5ZuNOsLi4GR95J/R4sHzDyDLD+FT/KtN1pOsXi7Z7mGyjbhltQzyYycgTMQFJHmBxQa+0l7+0pzptsSYgR9ulUkBEHi7hW4y7kAHHRc5867NU7Ywwv9ksIjdXKAAQw4CxgDC97IfAgGOmcjHSuLtP2euLawFtosYUFvvdr7ZnU++Y5GBHeNjG4846VPs91jTo1FrDG1pOMb4bldksjY5Ysf60/H9BQbU7KXd4AdXuCVPW1tcxxfJ3yXkHwyBTVpWkwWybLeJIl44RQvTpnHX612LU0BRU0UBRRRQFFFFAVjmpJryj2te0SS1Y21owVwF7yTIypcZCJwQpAwxY9MjHqJM0F32mdtUkuzDLAGhgYjOwiUsp5ZJesfIG3b6ZOc4G3s/eQMs0NtO8pDs/eSIVdi7Es2COSpzkgeakjOFqmfs3NHIqXbAyOFkcOTucHcyqwcb2Y+fi+B54rv17QMQGWS3niRAGEu3uin+J2L48iNuemKou7a1VH71uACRkt+DoqqvkeOfeyWY+YJp9e1GKR1ij37y0QkKoc7Glj5PGQuQoBbHvYGeoorHs/eum1bmbluAscgc5zjG7DkHyPA55OK9A032VSxW6mG4EN08bLcEqZUkDYIXlgQUIGH+Z86Dn1SJSmG90BlJHkh2gv0IIGI3z6L/FXofYjUTNZxFyDIgMcgHk8ZKnI8s4B+TAjgikGJt8algBuClsHw7iPHjHnnJ2/xiqqbX7qyEqW3vSjDMSCYygGZQCMltgPXjkfugEPYYdbtnmMCTRtKASUDAkbcZ4+GR+Yqwrw72WkTaj3srqohjYojOM7pDgYBOW43knzJB617eGrOGXFFrMVNMqKKitIxoooqtMjStrPbm1hkMMZe5uOQILZe8fOceIjwoBkZLHikXtvrmpT3Ult9lvYrNcgm1A7ybBxnvDkKh9Bk+vUgb+z2q31uvc6ZoLRR8DdNIELHHvSEgZP1qMrp9I1m/djc3AsLb8MNuQ0pGP8AiS44+h8+nGavOz3YWxs2Lxxd5KTzNMTJIeMe83T6VUWMfaKUffPYW3P4EeRh+bla7l7K3r57/VbnBGCIY4Y/yJRjQN+K4L7WraHiaeGM+juoP5E0vx+zu0K7bh7q55yftFzK4J+KBgn/AC1YWnYrTozmOzt1I8+7U/zFBWz+03SVbb9qV2zjESvJn5bFOfpVP2i7SabeKEnsb6baco6Wkqsp8mR+GU16JDbInuKq/wAIA/lW6gSvZ3c3pEyXKzdwhX7PJchVmdSPEJFUkeE9GzkjGadKmigKKKKAooooCiiiggilabsHZNeG7KEyEhmBOVLDGDhgdvIB8OM+dNVFBjsGc45pN9pmmXM0dsbeEXCRTrJNAWC96q8qMnrhsHH86dKKBNj7eKmFurK+tzj/ALAyr9GhLfyFZL7SdKzhrkIfSVXjI+YdQRThWuWFWGGAYehAP86DyjX72zacy2dxbvHKC0io4yjLgs+BwAyg5PBDKvXPHnvaQYugXYyMUiU7ccSS4fuxz5KVzyec9AAB9D3PZy0f3raE/HYoOfUEDOa8kk9mV3JflJELWzOHeZjGcrk+EY8ZJTC8jg5OcYrOXJY5m7s97OLJrQJewxzSOxdjk7kyFARXQhgAFXIBxkmun/0AkhydOv7q39Edu/jGOg2yDOB6ZrRdexzSGHghkibyaOV8j4jcWH6Vins1liINrquoR4HAkkEo+HhwAPyqxFI3rq2s2YzeW0d7EM5ksziTHXJhfAPnwp9KYOzfaq0v1JtZAxX30I2uh6YZDyPSl5ND12I/dajDMP8A38HP5oRVPqXYjVbq5inllsoJI3BM1qkiSMvmrEsQw68H/wAqo9SqK090f32/If7VFVp0LUGiigDRRRQBqKKKoKKKKAooooCiiigKKKKAooooCiiigKKKKAooooA1A6/Siigmg0UUBRRRQa6KKK53O//Z"/>
          <p:cNvSpPr/>
          <p:nvPr/>
        </p:nvSpPr>
        <p:spPr>
          <a:xfrm>
            <a:off x="519700" y="-1472475"/>
            <a:ext cx="2857500" cy="2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7" name="Google Shape;147;p26" descr="http://www.hipstercrite.com/wp-content/uploads/2013/08/Health-Insurance-Companies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8600" y="1828800"/>
            <a:ext cx="4505400" cy="224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301750" y="342900"/>
            <a:ext cx="86868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Credit Cards </a:t>
            </a:r>
            <a:r>
              <a:rPr lang="en" sz="1800" u="sng">
                <a:solidFill>
                  <a:schemeClr val="hlink"/>
                </a:solidFill>
                <a:highlight>
                  <a:srgbClr val="4E6189"/>
                </a:highlight>
                <a:hlinkClick r:id="rId3"/>
              </a:rPr>
              <a:t>https://www.takechargeamerica.org/dos-and-donts-for-managing-your-credit-score/</a:t>
            </a:r>
            <a:endParaRPr sz="18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304800" y="900113"/>
            <a:ext cx="4191000" cy="26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u="sng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ymbol"/>
              <a:buChar char="✕"/>
            </a:pPr>
            <a:r>
              <a:rPr lang="en" sz="2100" b="1" i="0" u="sng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When used and managed properly, credit cards offer:</a:t>
            </a:r>
            <a:endParaRPr sz="700"/>
          </a:p>
          <a:p>
            <a:pPr marL="342900" marR="0" lvl="0" indent="-2984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ymbol"/>
              <a:buChar char="✕"/>
            </a:pPr>
            <a:r>
              <a:rPr lang="en"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convenience</a:t>
            </a:r>
            <a:endParaRPr sz="700"/>
          </a:p>
          <a:p>
            <a:pPr marL="342900" marR="0" lvl="0" indent="-2984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ymbol"/>
              <a:buChar char="✕"/>
            </a:pPr>
            <a:r>
              <a:rPr lang="en"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sense of security</a:t>
            </a:r>
            <a:endParaRPr sz="700"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Char char="✕"/>
            </a:pPr>
            <a:r>
              <a:rPr lang="en"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ability to build a </a:t>
            </a:r>
            <a:r>
              <a:rPr lang="en" sz="2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good credit history</a:t>
            </a:r>
            <a:endParaRPr sz="800"/>
          </a:p>
          <a:p>
            <a:pPr marL="342900" marR="0" lvl="0" indent="-21844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None/>
            </a:pPr>
            <a:endParaRPr sz="28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343400" cy="26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u="sng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60"/>
              <a:buFont typeface="Noto Symbol"/>
              <a:buChar char="✕"/>
            </a:pPr>
            <a:r>
              <a:rPr lang="en" sz="2500" b="1" i="0" u="sng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When used irresponsibly, credit cards can cause:</a:t>
            </a:r>
            <a:endParaRPr sz="1100"/>
          </a:p>
          <a:p>
            <a:pPr marL="342900" marR="0" lvl="0" indent="-3238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60"/>
              <a:buFont typeface="Noto Symbol"/>
              <a:buChar char="✕"/>
            </a:pPr>
            <a:r>
              <a:rPr lang="en"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excessive debt (not able to pay off balances)</a:t>
            </a:r>
            <a:endParaRPr sz="25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238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60"/>
              <a:buFont typeface="Noto Symbol"/>
              <a:buChar char="✕"/>
            </a:pPr>
            <a:r>
              <a:rPr lang="en"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poor credit history</a:t>
            </a:r>
            <a:endParaRPr sz="25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238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660"/>
              <a:buFont typeface="Noto Symbol"/>
              <a:buChar char="✕"/>
            </a:pPr>
            <a:r>
              <a:rPr lang="en"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long-term financial liability</a:t>
            </a:r>
            <a:endParaRPr sz="1100"/>
          </a:p>
          <a:p>
            <a:pPr marL="342900" marR="0" lvl="0" indent="-21844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None/>
            </a:pPr>
            <a:endParaRPr sz="28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175" y="3746494"/>
            <a:ext cx="2857500" cy="11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301752" y="257175"/>
            <a:ext cx="86868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THE COST OF CREDIT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304800" y="900113"/>
            <a:ext cx="4191000" cy="26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175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CREDIT CARD COSTS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accent1"/>
              </a:buClr>
              <a:buSzPts val="1225"/>
              <a:buFont typeface="Noto Symbol"/>
              <a:buChar char="✕"/>
            </a:pPr>
            <a:r>
              <a:rPr lang="en" sz="175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Debt</a:t>
            </a:r>
            <a:r>
              <a:rPr lang="en" sz="17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what you owe to a person or company that has loaned you money, that you must pay back w/ interest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accent1"/>
              </a:buClr>
              <a:buSzPts val="1225"/>
              <a:buFont typeface="Noto Symbol"/>
              <a:buChar char="✕"/>
            </a:pPr>
            <a:r>
              <a:rPr lang="en" sz="175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Annual fees- </a:t>
            </a:r>
            <a:r>
              <a:rPr lang="en" sz="17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many financial institutions charge an annual fee for the privilege of using their card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accent1"/>
              </a:buClr>
              <a:buSzPts val="1225"/>
              <a:buFont typeface="Noto Symbol"/>
              <a:buChar char="✕"/>
            </a:pPr>
            <a:r>
              <a:rPr lang="en" sz="175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Interest</a:t>
            </a:r>
            <a:r>
              <a:rPr lang="en" sz="17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financial institutions charge card holders monthly interest on credit card balances (expressed as %APR)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accent1"/>
              </a:buClr>
              <a:buSzPts val="1225"/>
              <a:buFont typeface="Noto Symbol"/>
              <a:buChar char="✕"/>
            </a:pPr>
            <a:r>
              <a:rPr lang="en" sz="175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Penalty rates- </a:t>
            </a:r>
            <a:r>
              <a:rPr lang="en" sz="17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many financial institutions raise your interest rate if you make late payments or exceed your credit limit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accent1"/>
              </a:buClr>
              <a:buSzPts val="1225"/>
              <a:buFont typeface="Noto Symbol"/>
              <a:buChar char="✕"/>
            </a:pPr>
            <a:r>
              <a:rPr lang="en" sz="175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 interest teaser rates- </a:t>
            </a:r>
            <a:r>
              <a:rPr lang="en" sz="17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these rates are time-limited, and are raised to a higher rate later</a:t>
            </a:r>
            <a:endParaRPr sz="175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3" name="Google Shape;163;p28" descr="images.jpe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1200150"/>
            <a:ext cx="3314700" cy="33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301752" y="257175"/>
            <a:ext cx="8686800" cy="4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Credit Reports/Credit Scores</a:t>
            </a:r>
            <a:endParaRPr sz="3600"/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xfrm>
            <a:off x="304800" y="900113"/>
            <a:ext cx="4191000" cy="26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Credit report-</a:t>
            </a:r>
            <a:r>
              <a:rPr lang="en" sz="195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2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collection of info obtained from your creditors reflecting the extent of your credit and payment history (your credit “report card”).  Negative info remains for 7 years!</a:t>
            </a:r>
            <a:endParaRPr sz="2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343400" cy="2657400"/>
          </a:xfrm>
          <a:prstGeom prst="rect">
            <a:avLst/>
          </a:prstGeom>
          <a:ln w="9525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900"/>
              <a:t>Credit Scores</a:t>
            </a:r>
            <a:r>
              <a:rPr lang="en" sz="2300"/>
              <a:t>-</a:t>
            </a:r>
            <a:r>
              <a:rPr lang="en" sz="2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 three-digit number, often ranging from 300 to 850, with 300 being the lowest </a:t>
            </a:r>
            <a:r>
              <a:rPr lang="en" sz="23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credit score</a:t>
            </a:r>
            <a:r>
              <a:rPr lang="en" sz="2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850 being the highest possible </a:t>
            </a:r>
            <a:r>
              <a:rPr lang="en" sz="23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credit score</a:t>
            </a:r>
            <a:r>
              <a:rPr lang="en" sz="2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The higher your </a:t>
            </a:r>
            <a:r>
              <a:rPr lang="en" sz="23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credit score</a:t>
            </a:r>
            <a:r>
              <a:rPr lang="en" sz="2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is on the scale, the better your </a:t>
            </a:r>
            <a:r>
              <a:rPr lang="en" sz="23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credit</a:t>
            </a:r>
            <a:r>
              <a:rPr lang="en" sz="2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is for the possiblity of being able to borrow</a:t>
            </a:r>
            <a:endParaRPr sz="2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301752" y="257175"/>
            <a:ext cx="86868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WATCH WHAT YOU AGREE TO!!!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>
            <a:off x="304800" y="900113"/>
            <a:ext cx="4191000" cy="26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215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CREDIT CARD TERMS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30"/>
              </a:spcBef>
              <a:spcAft>
                <a:spcPts val="0"/>
              </a:spcAft>
              <a:buClr>
                <a:schemeClr val="accent1"/>
              </a:buClr>
              <a:buSzPts val="1505"/>
              <a:buFont typeface="Noto Symbol"/>
              <a:buChar char="✕"/>
            </a:pPr>
            <a:r>
              <a:rPr lang="en" sz="215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Annual Percentage Rate (APR)- </a:t>
            </a:r>
            <a:r>
              <a:rPr lang="en" sz="21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your interest rate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30"/>
              </a:spcBef>
              <a:spcAft>
                <a:spcPts val="0"/>
              </a:spcAft>
              <a:buClr>
                <a:schemeClr val="accent1"/>
              </a:buClr>
              <a:buSzPts val="1505"/>
              <a:buFont typeface="Noto Symbol"/>
              <a:buChar char="✕"/>
            </a:pPr>
            <a:r>
              <a:rPr lang="en" sz="215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Minimum monthly payment- </a:t>
            </a:r>
            <a:r>
              <a:rPr lang="en" sz="21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smallest payment you can make and still be in good standing.  The most expensive way to pay off your credit card bill</a:t>
            </a:r>
            <a:endParaRPr sz="215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0" algn="l" rtl="0">
              <a:lnSpc>
                <a:spcPct val="80000"/>
              </a:lnSpc>
              <a:spcBef>
                <a:spcPts val="430"/>
              </a:spcBef>
              <a:spcAft>
                <a:spcPts val="0"/>
              </a:spcAft>
              <a:buNone/>
            </a:pPr>
            <a:endParaRPr sz="215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0" algn="l" rtl="0">
              <a:lnSpc>
                <a:spcPct val="80000"/>
              </a:lnSpc>
              <a:spcBef>
                <a:spcPts val="430"/>
              </a:spcBef>
              <a:spcAft>
                <a:spcPts val="0"/>
              </a:spcAft>
              <a:buNone/>
            </a:pPr>
            <a:endParaRPr sz="215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8" name="Google Shape;178;p30" descr="credit card debt.jpe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1200150"/>
            <a:ext cx="3733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8750" y="3642994"/>
            <a:ext cx="2143125" cy="1100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301752" y="257175"/>
            <a:ext cx="86868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CREDIT CARD DO’S AND DON’T’S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85" name="Google Shape;185;p31"/>
          <p:cNvSpPr txBox="1">
            <a:spLocks noGrp="1"/>
          </p:cNvSpPr>
          <p:nvPr>
            <p:ph type="body" idx="1"/>
          </p:nvPr>
        </p:nvSpPr>
        <p:spPr>
          <a:xfrm>
            <a:off x="304800" y="900113"/>
            <a:ext cx="4191000" cy="26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CREDIT CARD DO’S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30"/>
              </a:spcBef>
              <a:spcAft>
                <a:spcPts val="0"/>
              </a:spcAft>
              <a:buClr>
                <a:schemeClr val="accent1"/>
              </a:buClr>
              <a:buSzPts val="1505"/>
              <a:buFont typeface="Noto Symbol"/>
              <a:buChar char="✕"/>
            </a:pPr>
            <a:r>
              <a:rPr lang="en" sz="21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Pay your bills on time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30"/>
              </a:spcBef>
              <a:spcAft>
                <a:spcPts val="0"/>
              </a:spcAft>
              <a:buClr>
                <a:schemeClr val="accent1"/>
              </a:buClr>
              <a:buSzPts val="1505"/>
              <a:buFont typeface="Noto Symbol"/>
              <a:buChar char="✕"/>
            </a:pPr>
            <a:r>
              <a:rPr lang="en" sz="21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Limit yourself to one credit card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30"/>
              </a:spcBef>
              <a:spcAft>
                <a:spcPts val="0"/>
              </a:spcAft>
              <a:buClr>
                <a:schemeClr val="accent1"/>
              </a:buClr>
              <a:buSzPts val="1505"/>
              <a:buFont typeface="Noto Symbol"/>
              <a:buChar char="✕"/>
            </a:pPr>
            <a:r>
              <a:rPr lang="en" sz="21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Differentiate between wants and needs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30"/>
              </a:spcBef>
              <a:spcAft>
                <a:spcPts val="0"/>
              </a:spcAft>
              <a:buClr>
                <a:schemeClr val="accent1"/>
              </a:buClr>
              <a:buSzPts val="1505"/>
              <a:buFont typeface="Noto Symbol"/>
              <a:buChar char="✕"/>
            </a:pPr>
            <a:r>
              <a:rPr lang="en" sz="21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Pay your bill as soon as you receive your statement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30"/>
              </a:spcBef>
              <a:spcAft>
                <a:spcPts val="0"/>
              </a:spcAft>
              <a:buClr>
                <a:schemeClr val="accent1"/>
              </a:buClr>
              <a:buSzPts val="1505"/>
              <a:buFont typeface="Noto Symbol"/>
              <a:buChar char="✕"/>
            </a:pPr>
            <a:r>
              <a:rPr lang="en" sz="21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Pay your bill in full each month (at least- pay more than the minimum monthly payment)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30"/>
              </a:spcBef>
              <a:spcAft>
                <a:spcPts val="0"/>
              </a:spcAft>
              <a:buClr>
                <a:schemeClr val="accent1"/>
              </a:buClr>
              <a:buSzPts val="1505"/>
              <a:buFont typeface="Noto Symbol"/>
              <a:buChar char="✕"/>
            </a:pPr>
            <a:r>
              <a:rPr lang="en" sz="21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Check monthly statements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30"/>
              </a:spcBef>
              <a:spcAft>
                <a:spcPts val="0"/>
              </a:spcAft>
              <a:buClr>
                <a:schemeClr val="accent1"/>
              </a:buClr>
              <a:buSzPts val="1505"/>
              <a:buFont typeface="Noto Symbol"/>
              <a:buChar char="✕"/>
            </a:pPr>
            <a:r>
              <a:rPr lang="en" sz="21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Notify your bank if you move, or if your card is lost or stolen</a:t>
            </a:r>
            <a:endParaRPr/>
          </a:p>
          <a:p>
            <a:pPr marL="342900" marR="0" lvl="0" indent="-246443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accent1"/>
              </a:buClr>
              <a:buSzPts val="1519"/>
              <a:buFont typeface="Noto Symbol"/>
              <a:buNone/>
            </a:pPr>
            <a:endParaRPr sz="215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6" name="Google Shape;186;p31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343400" cy="26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CREDIT CARD DONT’S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30"/>
              </a:spcBef>
              <a:spcAft>
                <a:spcPts val="0"/>
              </a:spcAft>
              <a:buClr>
                <a:schemeClr val="accent1"/>
              </a:buClr>
              <a:buSzPts val="1505"/>
              <a:buFont typeface="Noto Symbol"/>
              <a:buChar char="✕"/>
            </a:pPr>
            <a:r>
              <a:rPr lang="en" sz="21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Don’t use your card for major purchases (school, car, etc.)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30"/>
              </a:spcBef>
              <a:spcAft>
                <a:spcPts val="0"/>
              </a:spcAft>
              <a:buClr>
                <a:schemeClr val="accent1"/>
              </a:buClr>
              <a:buSzPts val="1505"/>
              <a:buFont typeface="Noto Symbol"/>
              <a:buChar char="✕"/>
            </a:pPr>
            <a:r>
              <a:rPr lang="en" sz="21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Don’t skip payments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30"/>
              </a:spcBef>
              <a:spcAft>
                <a:spcPts val="0"/>
              </a:spcAft>
              <a:buClr>
                <a:schemeClr val="accent1"/>
              </a:buClr>
              <a:buSzPts val="1505"/>
              <a:buFont typeface="Noto Symbol"/>
              <a:buChar char="✕"/>
            </a:pPr>
            <a:r>
              <a:rPr lang="en" sz="21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Don’t’ use one credit card to pay another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30"/>
              </a:spcBef>
              <a:spcAft>
                <a:spcPts val="0"/>
              </a:spcAft>
              <a:buClr>
                <a:schemeClr val="accent1"/>
              </a:buClr>
              <a:buSzPts val="1505"/>
              <a:buFont typeface="Noto Symbol"/>
              <a:buChar char="✕"/>
            </a:pPr>
            <a:r>
              <a:rPr lang="en" sz="21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Don’t give in to opportunities to raise your credit limit</a:t>
            </a:r>
            <a:endParaRPr/>
          </a:p>
          <a:p>
            <a:pPr marL="342900" marR="0" lvl="0" indent="-246443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accent1"/>
              </a:buClr>
              <a:buSzPts val="1519"/>
              <a:buFont typeface="Noto Symbol"/>
              <a:buNone/>
            </a:pPr>
            <a:endParaRPr sz="215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>
            <a:spLocks noGrp="1"/>
          </p:cNvSpPr>
          <p:nvPr>
            <p:ph type="title"/>
          </p:nvPr>
        </p:nvSpPr>
        <p:spPr>
          <a:xfrm>
            <a:off x="304800" y="257175"/>
            <a:ext cx="86868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WHAT HAPPENS WHEN DEBT PILES UP???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92" name="Google Shape;192;p32"/>
          <p:cNvSpPr txBox="1">
            <a:spLocks noGrp="1"/>
          </p:cNvSpPr>
          <p:nvPr>
            <p:ph type="body" idx="1"/>
          </p:nvPr>
        </p:nvSpPr>
        <p:spPr>
          <a:xfrm>
            <a:off x="304800" y="874216"/>
            <a:ext cx="86868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3200" b="1" i="0" u="sng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Bankruptcy</a:t>
            </a:r>
            <a:r>
              <a:rPr lang="en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Legal &amp; Financial protection for those who cannot pay off their debt. </a:t>
            </a:r>
            <a:endParaRPr sz="3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ans Pro"/>
              <a:buChar char="✕"/>
            </a:pPr>
            <a:r>
              <a:rPr lang="en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“The last resort”</a:t>
            </a:r>
            <a:endParaRPr/>
          </a:p>
          <a:p>
            <a:pPr marL="9144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ans Pro"/>
              <a:buChar char="✕"/>
            </a:pPr>
            <a:r>
              <a:rPr lang="en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Property is sold off to pay the debt/s</a:t>
            </a:r>
            <a:endParaRPr/>
          </a:p>
          <a:p>
            <a:pPr marL="1371600" marR="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ans Pro"/>
              <a:buChar char="+"/>
            </a:pPr>
            <a:r>
              <a:rPr lang="en"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Impacts</a:t>
            </a:r>
            <a:r>
              <a:rPr lang="en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credit for 7-10 years</a:t>
            </a:r>
            <a:endParaRPr sz="3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Macintosh PowerPoint</Application>
  <PresentationFormat>On-screen Show (16:9)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Source Sans Pro</vt:lpstr>
      <vt:lpstr>Calibri</vt:lpstr>
      <vt:lpstr>Arial</vt:lpstr>
      <vt:lpstr>Souce Sans Pro</vt:lpstr>
      <vt:lpstr>Noto Symbol</vt:lpstr>
      <vt:lpstr>Roboto</vt:lpstr>
      <vt:lpstr>Simple Light</vt:lpstr>
      <vt:lpstr>Trek</vt:lpstr>
      <vt:lpstr>PERSONAL FINANCIAL LITERACY</vt:lpstr>
      <vt:lpstr>  CREDIT</vt:lpstr>
      <vt:lpstr>Credit Cards https://www.takechargeamerica.org/dos-and-donts-for-managing-your-credit-score/</vt:lpstr>
      <vt:lpstr>THE COST OF CREDIT</vt:lpstr>
      <vt:lpstr>Credit Reports/Credit Scores</vt:lpstr>
      <vt:lpstr>WATCH WHAT YOU AGREE TO!!!</vt:lpstr>
      <vt:lpstr>CREDIT CARD DO’S AND DON’T’S</vt:lpstr>
      <vt:lpstr>WHAT HAPPENS WHEN DEBT PILES UP???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FINANCIAL LITERACY</dc:title>
  <cp:lastModifiedBy>Roselyn Coyne</cp:lastModifiedBy>
  <cp:revision>1</cp:revision>
  <dcterms:modified xsi:type="dcterms:W3CDTF">2020-11-01T17:42:24Z</dcterms:modified>
</cp:coreProperties>
</file>