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21"/>
  </p:handoutMasterIdLst>
  <p:sldIdLst>
    <p:sldId id="256" r:id="rId2"/>
    <p:sldId id="257" r:id="rId3"/>
    <p:sldId id="267" r:id="rId4"/>
    <p:sldId id="268" r:id="rId5"/>
    <p:sldId id="269" r:id="rId6"/>
    <p:sldId id="258" r:id="rId7"/>
    <p:sldId id="259" r:id="rId8"/>
    <p:sldId id="272" r:id="rId9"/>
    <p:sldId id="260" r:id="rId10"/>
    <p:sldId id="261" r:id="rId11"/>
    <p:sldId id="274" r:id="rId12"/>
    <p:sldId id="262" r:id="rId13"/>
    <p:sldId id="263" r:id="rId14"/>
    <p:sldId id="270" r:id="rId15"/>
    <p:sldId id="265" r:id="rId16"/>
    <p:sldId id="271" r:id="rId17"/>
    <p:sldId id="273" r:id="rId18"/>
    <p:sldId id="266" r:id="rId19"/>
    <p:sldId id="275"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0185" autoAdjust="0"/>
  </p:normalViewPr>
  <p:slideViewPr>
    <p:cSldViewPr>
      <p:cViewPr varScale="1">
        <p:scale>
          <a:sx n="59" d="100"/>
          <a:sy n="59" d="100"/>
        </p:scale>
        <p:origin x="-82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Constantia" pitchFamily="18" charset="0"/>
              </a:defRPr>
            </a:lvl1pPr>
          </a:lstStyle>
          <a:p>
            <a:endParaRPr lang="en-US"/>
          </a:p>
        </p:txBody>
      </p:sp>
      <p:sp>
        <p:nvSpPr>
          <p:cNvPr id="35843"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Constantia" pitchFamily="18" charset="0"/>
              </a:defRPr>
            </a:lvl1pPr>
          </a:lstStyle>
          <a:p>
            <a:fld id="{728A95EA-DDA7-4EA6-85F4-E2E789734908}" type="datetimeFigureOut">
              <a:rPr lang="en-US"/>
              <a:pPr/>
              <a:t>1/28/2013</a:t>
            </a:fld>
            <a:endParaRPr lang="en-US"/>
          </a:p>
        </p:txBody>
      </p:sp>
      <p:sp>
        <p:nvSpPr>
          <p:cNvPr id="35844"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Constantia" pitchFamily="18" charset="0"/>
              </a:defRPr>
            </a:lvl1pPr>
          </a:lstStyle>
          <a:p>
            <a:endParaRPr lang="en-US"/>
          </a:p>
        </p:txBody>
      </p:sp>
      <p:sp>
        <p:nvSpPr>
          <p:cNvPr id="35845"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Constantia" pitchFamily="18" charset="0"/>
              </a:defRPr>
            </a:lvl1pPr>
          </a:lstStyle>
          <a:p>
            <a:fld id="{83D6C904-E3D2-4877-8032-EEDD166AFB4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099A0CB-9192-4ED9-8FAB-7FFB0E15AC6D}" type="datetimeFigureOut">
              <a:rPr lang="en-US"/>
              <a:pPr>
                <a:defRPr/>
              </a:pPr>
              <a:t>1/28/2013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3B897272-C3CB-48AE-A283-5CDADD638C9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56C6EF4-D90A-460D-BDD5-6698CEE3824C}" type="datetimeFigureOut">
              <a:rPr lang="en-US"/>
              <a:pPr>
                <a:defRPr/>
              </a:pPr>
              <a:t>1/28/2013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66E1EC9-9B1B-4B17-9E1C-2F10BE40ED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9779D45-95A6-467E-987A-BC52107622DB}" type="datetimeFigureOut">
              <a:rPr lang="en-US"/>
              <a:pPr>
                <a:defRPr/>
              </a:pPr>
              <a:t>1/28/2013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A035A6C-AD87-41F5-9AFE-0B410388E15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F65A2FA-1ECD-4682-913A-33145DE62848}" type="datetimeFigureOut">
              <a:rPr lang="en-US"/>
              <a:pPr>
                <a:defRPr/>
              </a:pPr>
              <a:t>1/28/2013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A2C3B70-1660-4291-866B-E57942C1C1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66F5B4B-07A9-4527-A6B8-478DEFBFAF2D}" type="datetimeFigureOut">
              <a:rPr lang="en-US"/>
              <a:pPr>
                <a:defRPr/>
              </a:pPr>
              <a:t>1/28/2013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76CE1-4DA0-4F5B-B717-AD39A031F5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CB398E0-B439-473E-AB8D-A29DF531085A}" type="datetimeFigureOut">
              <a:rPr lang="en-US"/>
              <a:pPr>
                <a:defRPr/>
              </a:pPr>
              <a:t>1/28/2013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474C17F-F672-4807-962E-5C1337B5B3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088F261-6AD3-49A3-9E80-C432D1DD2DE8}" type="datetimeFigureOut">
              <a:rPr lang="en-US"/>
              <a:pPr>
                <a:defRPr/>
              </a:pPr>
              <a:t>1/28/2013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9B11A9EE-A05E-48C1-9EF6-CF57049E8D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87ACCBC-0165-4816-9E74-03F8DC1A9401}" type="datetimeFigureOut">
              <a:rPr lang="en-US"/>
              <a:pPr>
                <a:defRPr/>
              </a:pPr>
              <a:t>1/28/2013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B4EB4787-F569-4C66-BB47-C66D267440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E9956C-3DB6-4A53-937A-5C74426CAEC2}" type="datetimeFigureOut">
              <a:rPr lang="en-US"/>
              <a:pPr>
                <a:defRPr/>
              </a:pPr>
              <a:t>1/28/2013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5509EE6-C065-43BD-AB99-F1FFCA342B1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82E8042-8AA4-4E80-BB39-D7E5422DDA3C}" type="datetimeFigureOut">
              <a:rPr lang="en-US"/>
              <a:pPr>
                <a:defRPr/>
              </a:pPr>
              <a:t>1/28/2013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EFC0122-AEE6-4726-B60F-428362A5DA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56DC96D-BA97-4F35-8E8B-B408032F0573}" type="datetimeFigureOut">
              <a:rPr lang="en-US"/>
              <a:pPr>
                <a:defRPr/>
              </a:pPr>
              <a:t>1/28/2013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859A8DF-67A9-44DB-B321-940E8D0D61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5E1E4686-B6C3-471E-B9C6-CB58A721D1CA}" type="datetimeFigureOut">
              <a:rPr lang="en-US"/>
              <a:pPr>
                <a:defRPr/>
              </a:pPr>
              <a:t>1/28/2013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DAC08276-C62B-4890-A0EF-4D26967FF620}"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20" r:id="rId1"/>
    <p:sldLayoutId id="2147483719" r:id="rId2"/>
    <p:sldLayoutId id="2147483721" r:id="rId3"/>
    <p:sldLayoutId id="2147483718" r:id="rId4"/>
    <p:sldLayoutId id="2147483717" r:id="rId5"/>
    <p:sldLayoutId id="2147483716" r:id="rId6"/>
    <p:sldLayoutId id="2147483715" r:id="rId7"/>
    <p:sldLayoutId id="2147483714" r:id="rId8"/>
    <p:sldLayoutId id="2147483722" r:id="rId9"/>
    <p:sldLayoutId id="2147483713" r:id="rId10"/>
    <p:sldLayoutId id="214748371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8CADAE"/>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8CADAE"/>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8C7B70"/>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t>Inside the Colonial Brain</a:t>
            </a:r>
            <a:endParaRPr lang="en-US" dirty="0"/>
          </a:p>
        </p:txBody>
      </p:sp>
      <p:sp>
        <p:nvSpPr>
          <p:cNvPr id="13314" name="Subtitle 2"/>
          <p:cNvSpPr>
            <a:spLocks noGrp="1"/>
          </p:cNvSpPr>
          <p:nvPr>
            <p:ph type="subTitle" idx="1"/>
          </p:nvPr>
        </p:nvSpPr>
        <p:spPr>
          <a:xfrm>
            <a:off x="533400" y="3228975"/>
            <a:ext cx="7854950" cy="1752600"/>
          </a:xfrm>
        </p:spPr>
        <p:txBody>
          <a:bodyPr/>
          <a:lstStyle/>
          <a:p>
            <a:pPr marR="0"/>
            <a:r>
              <a:rPr lang="en-US" smtClean="0"/>
              <a:t>Long term causes of the American Revolution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457200" y="1219200"/>
            <a:ext cx="8229600" cy="5105400"/>
          </a:xfrm>
        </p:spPr>
        <p:txBody>
          <a:bodyPr/>
          <a:lstStyle/>
          <a:p>
            <a:r>
              <a:rPr lang="en-US" sz="3600" b="1" smtClean="0"/>
              <a:t>Mayflower Compact</a:t>
            </a:r>
          </a:p>
          <a:p>
            <a:r>
              <a:rPr lang="en-US" smtClean="0"/>
              <a:t>The Mayflower Compact was signed on 11 November 1620 on board the </a:t>
            </a:r>
            <a:r>
              <a:rPr lang="en-US" i="1" smtClean="0"/>
              <a:t>Mayflower,</a:t>
            </a:r>
            <a:r>
              <a:rPr lang="en-US" smtClean="0"/>
              <a:t> which was at anchor in Provincetown Harbor.  The document was drawn up in response to "mutinous speeches" that had come about because the Pilgrims had intended to settle in Northern Virginia, but the decision was made after arrival to instead settle in New England.  Since there was no government in place, some felt they had no legal obligation to remain within the colony and supply their labor.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05200" y="1935163"/>
            <a:ext cx="5181600" cy="4389437"/>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a:t>The Mayflower Compact attempted to temporarily </a:t>
            </a:r>
            <a:r>
              <a:rPr lang="en-US" dirty="0" smtClean="0"/>
              <a:t>establish a government </a:t>
            </a:r>
            <a:r>
              <a:rPr lang="en-US" dirty="0"/>
              <a:t>until a more official one could be drawn up in England that would give them the right to self-govern themselves in New England.</a:t>
            </a:r>
          </a:p>
          <a:p>
            <a:pPr marL="274320" indent="-274320" fontAlgn="auto">
              <a:spcAft>
                <a:spcPts val="0"/>
              </a:spcAft>
              <a:buClr>
                <a:schemeClr val="accent3"/>
              </a:buClr>
              <a:buFont typeface="Wingdings 2"/>
              <a:buChar char=""/>
              <a:defRPr/>
            </a:pPr>
            <a:r>
              <a:rPr lang="en-US" dirty="0"/>
              <a:t>In a way, this was the first American Constitution, though the Compact in practical terms had little influence on subsequent American documents.</a:t>
            </a:r>
          </a:p>
          <a:p>
            <a:pPr marL="274320" indent="-274320" fontAlgn="auto">
              <a:spcAft>
                <a:spcPts val="0"/>
              </a:spcAft>
              <a:buClr>
                <a:schemeClr val="accent3"/>
              </a:buClr>
              <a:buFont typeface="Wingdings 2"/>
              <a:buChar char=""/>
              <a:defRPr/>
            </a:pPr>
            <a:r>
              <a:rPr lang="en-US" dirty="0"/>
              <a:t>Created “just &amp; equal laws” and “consent of the governed”.</a:t>
            </a:r>
          </a:p>
          <a:p>
            <a:pPr marL="274320" indent="-274320" fontAlgn="auto">
              <a:spcAft>
                <a:spcPts val="0"/>
              </a:spcAft>
              <a:buClr>
                <a:schemeClr val="accent3"/>
              </a:buClr>
              <a:buFont typeface="Wingdings 2"/>
              <a:buChar char=""/>
              <a:defRPr/>
            </a:pPr>
            <a:endParaRPr lang="en-US" dirty="0"/>
          </a:p>
        </p:txBody>
      </p:sp>
      <p:pic>
        <p:nvPicPr>
          <p:cNvPr id="23555" name="Picture 5" descr="images-2.jpeg"/>
          <p:cNvPicPr>
            <a:picLocks noChangeAspect="1"/>
          </p:cNvPicPr>
          <p:nvPr/>
        </p:nvPicPr>
        <p:blipFill>
          <a:blip r:embed="rId2"/>
          <a:srcRect/>
          <a:stretch>
            <a:fillRect/>
          </a:stretch>
        </p:blipFill>
        <p:spPr bwMode="auto">
          <a:xfrm>
            <a:off x="762000" y="838200"/>
            <a:ext cx="24892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lnSpcReduction="10000"/>
          </a:bodyPr>
          <a:lstStyle/>
          <a:p>
            <a:pPr marL="274320" indent="-274320" fontAlgn="auto">
              <a:spcAft>
                <a:spcPts val="0"/>
              </a:spcAft>
              <a:buClr>
                <a:schemeClr val="accent3"/>
              </a:buClr>
              <a:buFont typeface="Wingdings 2"/>
              <a:buChar char=""/>
              <a:defRPr/>
            </a:pPr>
            <a:r>
              <a:rPr lang="en-US" sz="3500" b="1" dirty="0" smtClean="0"/>
              <a:t>Fundamental Orders of Connecticut</a:t>
            </a:r>
          </a:p>
          <a:p>
            <a:pPr marL="274320" indent="-274320" fontAlgn="auto">
              <a:spcAft>
                <a:spcPts val="0"/>
              </a:spcAft>
              <a:buClr>
                <a:schemeClr val="accent3"/>
              </a:buClr>
              <a:buFont typeface="Wingdings 2"/>
              <a:buChar char=""/>
              <a:defRPr/>
            </a:pPr>
            <a:r>
              <a:rPr lang="en-US" dirty="0" smtClean="0"/>
              <a:t>In the spring of 1638 three Connecticut towns, Windsor, Hartford and Wethersfield, chose representatives and held a general court at Hartford. At its opening session the Reverend Thomas Hooker preached a powerful sermon on the text that "the foundation of authority is laid in the free consent of the people.“</a:t>
            </a:r>
          </a:p>
          <a:p>
            <a:pPr marL="274320" indent="-274320" fontAlgn="auto">
              <a:spcAft>
                <a:spcPts val="0"/>
              </a:spcAft>
              <a:buClr>
                <a:schemeClr val="accent3"/>
              </a:buClr>
              <a:buFont typeface="Wingdings 2"/>
              <a:buChar char=""/>
              <a:defRPr/>
            </a:pPr>
            <a:r>
              <a:rPr lang="en-US" dirty="0" smtClean="0"/>
              <a:t> This appears to be the first written constitution in the Western tradition which created a government, and it set standards for colonies to each write their own to establish self-governance.</a:t>
            </a:r>
            <a:endParaRPr lang="en-US" dirty="0"/>
          </a:p>
        </p:txBody>
      </p:sp>
      <p:pic>
        <p:nvPicPr>
          <p:cNvPr id="24579" name="Picture 3" descr="2007-05-05-026-798287.jpg"/>
          <p:cNvPicPr>
            <a:picLocks noChangeAspect="1"/>
          </p:cNvPicPr>
          <p:nvPr/>
        </p:nvPicPr>
        <p:blipFill>
          <a:blip r:embed="rId2"/>
          <a:srcRect/>
          <a:stretch>
            <a:fillRect/>
          </a:stretch>
        </p:blipFill>
        <p:spPr bwMode="auto">
          <a:xfrm>
            <a:off x="4546600" y="5562600"/>
            <a:ext cx="4597400" cy="144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990600"/>
            <a:ext cx="8229600" cy="5334000"/>
          </a:xfrm>
        </p:spPr>
        <p:txBody>
          <a:bodyPr/>
          <a:lstStyle/>
          <a:p>
            <a:r>
              <a:rPr lang="en-US" sz="3600" b="1" smtClean="0"/>
              <a:t>Maryland Act of Toleration</a:t>
            </a:r>
          </a:p>
          <a:p>
            <a:r>
              <a:rPr lang="en-US" smtClean="0"/>
              <a:t>April 21, 1649 </a:t>
            </a:r>
          </a:p>
          <a:p>
            <a:r>
              <a:rPr lang="en-US" smtClean="0"/>
              <a:t>Passed in accordance with instructions from Lord Baltimore, this document protected Maryland from the charge of intolerance toward Protestants. </a:t>
            </a:r>
          </a:p>
          <a:p>
            <a:r>
              <a:rPr lang="en-US" smtClean="0"/>
              <a:t>The Maryland Toleration Act constitutes the broadest definition of religious freedom during the seventeenth century and was an important step toward true freedom of religion. Aside from prohibitions on the calling of names, the meat of the act is found near the end of the text—no one will be punished or disadvantaged because of his religious beliefs.</a:t>
            </a:r>
          </a:p>
          <a:p>
            <a:endParaRPr lang="en-US" smtClean="0"/>
          </a:p>
        </p:txBody>
      </p:sp>
      <p:pic>
        <p:nvPicPr>
          <p:cNvPr id="25603" name="Picture 3" descr="220px-Large_Broadside_on_the_Maryland_Toleration_Act.jpg"/>
          <p:cNvPicPr>
            <a:picLocks noChangeAspect="1"/>
          </p:cNvPicPr>
          <p:nvPr/>
        </p:nvPicPr>
        <p:blipFill>
          <a:blip r:embed="rId2"/>
          <a:srcRect/>
          <a:stretch>
            <a:fillRect/>
          </a:stretch>
        </p:blipFill>
        <p:spPr bwMode="auto">
          <a:xfrm>
            <a:off x="6781800" y="533400"/>
            <a:ext cx="39624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Bacon’s Rebellion</a:t>
            </a:r>
          </a:p>
        </p:txBody>
      </p:sp>
      <p:sp>
        <p:nvSpPr>
          <p:cNvPr id="26626" name="Content Placeholder 2"/>
          <p:cNvSpPr>
            <a:spLocks noGrp="1"/>
          </p:cNvSpPr>
          <p:nvPr>
            <p:ph idx="1"/>
          </p:nvPr>
        </p:nvSpPr>
        <p:spPr/>
        <p:txBody>
          <a:bodyPr/>
          <a:lstStyle/>
          <a:p>
            <a:pPr>
              <a:buFont typeface="Wingdings 2" pitchFamily="18" charset="2"/>
              <a:buNone/>
            </a:pPr>
            <a:r>
              <a:rPr lang="en-US" sz="2400" smtClean="0"/>
              <a:t>*Virginia Gov. William Berkeley agrees</a:t>
            </a:r>
          </a:p>
          <a:p>
            <a:pPr>
              <a:buFont typeface="Wingdings 2" pitchFamily="18" charset="2"/>
              <a:buNone/>
            </a:pPr>
            <a:r>
              <a:rPr lang="en-US" sz="2400" smtClean="0"/>
              <a:t>    to keep settlers from taking Native </a:t>
            </a:r>
          </a:p>
          <a:p>
            <a:pPr>
              <a:buFont typeface="Wingdings 2" pitchFamily="18" charset="2"/>
              <a:buNone/>
            </a:pPr>
            <a:r>
              <a:rPr lang="en-US" sz="2400" smtClean="0"/>
              <a:t>    American land. As expansion occurs,</a:t>
            </a:r>
          </a:p>
          <a:p>
            <a:pPr>
              <a:buFont typeface="Wingdings 2" pitchFamily="18" charset="2"/>
              <a:buNone/>
            </a:pPr>
            <a:r>
              <a:rPr lang="en-US" sz="2400" smtClean="0"/>
              <a:t>    conflicts begin.</a:t>
            </a:r>
          </a:p>
          <a:p>
            <a:pPr>
              <a:buFont typeface="Wingdings 2" pitchFamily="18" charset="2"/>
              <a:buNone/>
            </a:pPr>
            <a:r>
              <a:rPr lang="en-US" sz="2400" smtClean="0"/>
              <a:t>*1676 Nathaniel Bacon, a farmer, disagrees </a:t>
            </a:r>
          </a:p>
          <a:p>
            <a:pPr>
              <a:buFont typeface="Wingdings 2" pitchFamily="18" charset="2"/>
              <a:buNone/>
            </a:pPr>
            <a:r>
              <a:rPr lang="en-US" sz="2400" smtClean="0"/>
              <a:t>    and led attacks against several villages, demanding the colonial government reverse the policy. </a:t>
            </a:r>
          </a:p>
          <a:p>
            <a:pPr>
              <a:buFont typeface="Wingdings 2" pitchFamily="18" charset="2"/>
              <a:buNone/>
            </a:pPr>
            <a:r>
              <a:rPr lang="en-US" sz="2400" smtClean="0"/>
              <a:t>*Rebellion of the “outs” versus the “ins”.</a:t>
            </a:r>
          </a:p>
          <a:p>
            <a:pPr>
              <a:buFont typeface="Wingdings 2" pitchFamily="18" charset="2"/>
              <a:buNone/>
            </a:pPr>
            <a:r>
              <a:rPr lang="en-US" sz="2400" smtClean="0"/>
              <a:t>* Temporarily gains control of Jamestown, torch the city, dies from dysentery before permanent reform occurs.</a:t>
            </a:r>
          </a:p>
          <a:p>
            <a:endParaRPr lang="en-US" smtClean="0"/>
          </a:p>
        </p:txBody>
      </p:sp>
      <p:pic>
        <p:nvPicPr>
          <p:cNvPr id="26627" name="Picture 3" descr="Nathaniel Bacon"/>
          <p:cNvPicPr>
            <a:picLocks noChangeAspect="1" noChangeArrowheads="1"/>
          </p:cNvPicPr>
          <p:nvPr/>
        </p:nvPicPr>
        <p:blipFill>
          <a:blip r:embed="rId2"/>
          <a:srcRect/>
          <a:stretch>
            <a:fillRect/>
          </a:stretch>
        </p:blipFill>
        <p:spPr bwMode="auto">
          <a:xfrm>
            <a:off x="6705600" y="1371600"/>
            <a:ext cx="2247900" cy="2581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704850"/>
            <a:ext cx="8229600" cy="971550"/>
          </a:xfrm>
        </p:spPr>
        <p:txBody>
          <a:bodyPr/>
          <a:lstStyle/>
          <a:p>
            <a:r>
              <a:rPr lang="en-US" smtClean="0"/>
              <a:t>Salutary Neglect</a:t>
            </a:r>
          </a:p>
        </p:txBody>
      </p:sp>
      <p:sp>
        <p:nvSpPr>
          <p:cNvPr id="27650" name="Content Placeholder 2"/>
          <p:cNvSpPr>
            <a:spLocks noGrp="1"/>
          </p:cNvSpPr>
          <p:nvPr>
            <p:ph idx="1"/>
          </p:nvPr>
        </p:nvSpPr>
        <p:spPr/>
        <p:txBody>
          <a:bodyPr/>
          <a:lstStyle/>
          <a:p>
            <a:r>
              <a:rPr lang="en-US" smtClean="0"/>
              <a:t>Salutary Neglect was a long-standing British Policy in the 13 colonies which allowed the colonists to flout, or violate, the laws associated with trade. There were no effective enforcement agencies and it was expensive to send British troops to America. The British policy of Salutary Neglect was not documented. The policy and era of Salutary Neglect lasted from the 1690's to the 1760's and benefited the colonists boosting their profits from trade.</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704850"/>
            <a:ext cx="8229600" cy="895350"/>
          </a:xfrm>
        </p:spPr>
        <p:txBody>
          <a:bodyPr/>
          <a:lstStyle/>
          <a:p>
            <a:r>
              <a:rPr lang="en-US" smtClean="0"/>
              <a:t>Mercantalism</a:t>
            </a:r>
          </a:p>
        </p:txBody>
      </p:sp>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sz="1800" b="1" dirty="0" smtClean="0"/>
              <a:t>Definition: </a:t>
            </a:r>
            <a:r>
              <a:rPr lang="en-US" sz="1800" dirty="0" smtClean="0"/>
              <a:t>Mercantilism is the idea that colonies existed for the benefit of the Mother Country. In order to increase a country's wealth, they needed to either explore and expand or conquer wealth through conquest. Colonizing America meant that Britain greatly increased its base of wealth. To keep the profits, Britain tried to keep a greater number of exports than imports. The most important thing for Britain to do was keep its money and not trade with other countries to get necessary items.</a:t>
            </a:r>
          </a:p>
          <a:p>
            <a:pPr marL="274320" indent="-274320" fontAlgn="auto">
              <a:spcAft>
                <a:spcPts val="0"/>
              </a:spcAft>
              <a:buClr>
                <a:schemeClr val="accent3"/>
              </a:buClr>
              <a:buFont typeface="Wingdings 2"/>
              <a:buChar char=""/>
              <a:defRPr/>
            </a:pPr>
            <a:endParaRPr lang="en-US" sz="1800" dirty="0"/>
          </a:p>
          <a:p>
            <a:pPr marL="274320" indent="-274320" fontAlgn="auto">
              <a:spcAft>
                <a:spcPts val="0"/>
              </a:spcAft>
              <a:buClr>
                <a:schemeClr val="accent3"/>
              </a:buClr>
              <a:buFont typeface="Wingdings 2"/>
              <a:buChar char=""/>
              <a:defRPr/>
            </a:pPr>
            <a:r>
              <a:rPr lang="en-US" sz="1800" dirty="0" smtClean="0"/>
              <a:t>Trade for the colonies was limited to the</a:t>
            </a:r>
          </a:p>
          <a:p>
            <a:pPr marL="0" indent="0" fontAlgn="auto">
              <a:spcAft>
                <a:spcPts val="0"/>
              </a:spcAft>
              <a:buClr>
                <a:schemeClr val="accent3"/>
              </a:buClr>
              <a:buFont typeface="Wingdings 2"/>
              <a:buNone/>
              <a:defRPr/>
            </a:pPr>
            <a:r>
              <a:rPr lang="en-US" sz="1800" dirty="0"/>
              <a:t> </a:t>
            </a:r>
            <a:r>
              <a:rPr lang="en-US" sz="1800" dirty="0" smtClean="0"/>
              <a:t>    parent country. </a:t>
            </a:r>
            <a:r>
              <a:rPr lang="en-US" sz="1800" dirty="0"/>
              <a:t>For years, the British allowed </a:t>
            </a:r>
            <a:endParaRPr lang="en-US" sz="1800" dirty="0" smtClean="0"/>
          </a:p>
          <a:p>
            <a:pPr marL="0" indent="0" fontAlgn="auto">
              <a:spcAft>
                <a:spcPts val="0"/>
              </a:spcAft>
              <a:buClr>
                <a:schemeClr val="accent3"/>
              </a:buClr>
              <a:buFont typeface="Wingdings 2"/>
              <a:buNone/>
              <a:defRPr/>
            </a:pPr>
            <a:r>
              <a:rPr lang="en-US" sz="1800" dirty="0"/>
              <a:t> </a:t>
            </a:r>
            <a:r>
              <a:rPr lang="en-US" sz="1800" dirty="0" smtClean="0"/>
              <a:t>    self</a:t>
            </a:r>
            <a:r>
              <a:rPr lang="en-US" sz="1800" dirty="0"/>
              <a:t>-government of the colonies and self </a:t>
            </a:r>
            <a:endParaRPr lang="en-US" sz="1800" dirty="0" smtClean="0"/>
          </a:p>
          <a:p>
            <a:pPr marL="0" indent="0" fontAlgn="auto">
              <a:spcAft>
                <a:spcPts val="0"/>
              </a:spcAft>
              <a:buClr>
                <a:schemeClr val="accent3"/>
              </a:buClr>
              <a:buFont typeface="Wingdings 2"/>
              <a:buNone/>
              <a:defRPr/>
            </a:pPr>
            <a:r>
              <a:rPr lang="en-US" sz="1800" dirty="0"/>
              <a:t> </a:t>
            </a:r>
            <a:r>
              <a:rPr lang="en-US" sz="1800" dirty="0" smtClean="0"/>
              <a:t>    determination </a:t>
            </a:r>
            <a:r>
              <a:rPr lang="en-US" sz="1800" dirty="0"/>
              <a:t>of trading practices. </a:t>
            </a:r>
            <a:r>
              <a:rPr lang="en-US" sz="1800" dirty="0" smtClean="0"/>
              <a:t>American</a:t>
            </a:r>
          </a:p>
          <a:p>
            <a:pPr marL="0" indent="0" fontAlgn="auto">
              <a:spcAft>
                <a:spcPts val="0"/>
              </a:spcAft>
              <a:buClr>
                <a:schemeClr val="accent3"/>
              </a:buClr>
              <a:buFont typeface="Wingdings 2"/>
              <a:buNone/>
              <a:defRPr/>
            </a:pPr>
            <a:r>
              <a:rPr lang="en-US" sz="1800" dirty="0"/>
              <a:t> </a:t>
            </a:r>
            <a:r>
              <a:rPr lang="en-US" sz="1800" dirty="0" smtClean="0"/>
              <a:t>    </a:t>
            </a:r>
            <a:r>
              <a:rPr lang="en-US" sz="1800" dirty="0"/>
              <a:t>business flourished without regulation.</a:t>
            </a:r>
          </a:p>
          <a:p>
            <a:pPr marL="0" indent="0" fontAlgn="auto">
              <a:spcAft>
                <a:spcPts val="0"/>
              </a:spcAft>
              <a:buClr>
                <a:schemeClr val="accent3"/>
              </a:buClr>
              <a:buFont typeface="Wingdings 2"/>
              <a:buNone/>
              <a:defRPr/>
            </a:pPr>
            <a:endParaRPr lang="en-US" sz="1800" dirty="0" smtClean="0"/>
          </a:p>
          <a:p>
            <a:pPr marL="274320" indent="-274320" fontAlgn="auto">
              <a:spcAft>
                <a:spcPts val="0"/>
              </a:spcAft>
              <a:buClr>
                <a:schemeClr val="accent3"/>
              </a:buClr>
              <a:buFont typeface="Wingdings 2"/>
              <a:buChar char=""/>
              <a:defRPr/>
            </a:pPr>
            <a:endParaRPr lang="en-US" sz="1800" dirty="0" smtClean="0"/>
          </a:p>
          <a:p>
            <a:pPr marL="0" indent="0" fontAlgn="auto">
              <a:spcAft>
                <a:spcPts val="0"/>
              </a:spcAft>
              <a:buClr>
                <a:schemeClr val="accent3"/>
              </a:buClr>
              <a:buFont typeface="Wingdings 2"/>
              <a:buNone/>
              <a:defRPr/>
            </a:pPr>
            <a:endParaRPr lang="en-US" sz="1800" dirty="0" smtClean="0"/>
          </a:p>
          <a:p>
            <a:pPr marL="274320" indent="-274320" fontAlgn="auto">
              <a:spcAft>
                <a:spcPts val="0"/>
              </a:spcAft>
              <a:buClr>
                <a:schemeClr val="accent3"/>
              </a:buClr>
              <a:buFont typeface="Wingdings 2"/>
              <a:buNone/>
              <a:defRPr/>
            </a:pPr>
            <a:endParaRPr lang="en-US" dirty="0"/>
          </a:p>
        </p:txBody>
      </p:sp>
      <p:pic>
        <p:nvPicPr>
          <p:cNvPr id="28675" name="Picture 3" descr="Unknown-1.jpeg"/>
          <p:cNvPicPr>
            <a:picLocks noChangeAspect="1"/>
          </p:cNvPicPr>
          <p:nvPr/>
        </p:nvPicPr>
        <p:blipFill>
          <a:blip r:embed="rId2"/>
          <a:srcRect/>
          <a:stretch>
            <a:fillRect/>
          </a:stretch>
        </p:blipFill>
        <p:spPr bwMode="auto">
          <a:xfrm>
            <a:off x="5556250" y="3733800"/>
            <a:ext cx="3359150" cy="274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74320" indent="-274320" fontAlgn="auto">
              <a:spcAft>
                <a:spcPts val="0"/>
              </a:spcAft>
              <a:buClr>
                <a:schemeClr val="accent3"/>
              </a:buClr>
              <a:buFont typeface="Wingdings 2"/>
              <a:buChar char=""/>
              <a:defRPr/>
            </a:pPr>
            <a:r>
              <a:rPr lang="en-US" sz="2800" dirty="0" smtClean="0"/>
              <a:t>Growing </a:t>
            </a:r>
            <a:r>
              <a:rPr lang="en-US" sz="2800" dirty="0"/>
              <a:t>tensions in Europe spillover into the Americas as Britain fights a long and costly war against the </a:t>
            </a:r>
            <a:r>
              <a:rPr lang="en-US" sz="2800" dirty="0" smtClean="0"/>
              <a:t>French -</a:t>
            </a:r>
            <a:r>
              <a:rPr lang="en-US" sz="2800" dirty="0"/>
              <a:t>the French and Indian War-gaining additional territory but limiting settlements.</a:t>
            </a:r>
          </a:p>
          <a:p>
            <a:pPr marL="274320" indent="-274320" fontAlgn="auto">
              <a:spcAft>
                <a:spcPts val="0"/>
              </a:spcAft>
              <a:buClr>
                <a:schemeClr val="accent3"/>
              </a:buClr>
              <a:buFont typeface="Wingdings 2"/>
              <a:buChar char=""/>
              <a:defRPr/>
            </a:pPr>
            <a:r>
              <a:rPr lang="en-US" sz="2800" dirty="0"/>
              <a:t>To pay off its war debts, the British enact new taxes and place new restrictions on American trade. </a:t>
            </a:r>
            <a:r>
              <a:rPr lang="en-US" sz="2800" dirty="0" smtClean="0"/>
              <a:t>America resists.</a:t>
            </a:r>
            <a:endParaRPr lang="en-US" sz="2800" dirty="0"/>
          </a:p>
          <a:p>
            <a:pPr marL="0" indent="0" fontAlgn="auto">
              <a:spcAft>
                <a:spcPts val="0"/>
              </a:spcAft>
              <a:buClr>
                <a:schemeClr val="accent3"/>
              </a:buClr>
              <a:buFont typeface="Wingdings 2"/>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295400"/>
            <a:ext cx="8229600" cy="5029200"/>
          </a:xfrm>
        </p:spPr>
        <p:txBody>
          <a:bodyPr/>
          <a:lstStyle/>
          <a:p>
            <a:r>
              <a:rPr lang="en-US" sz="3200" b="1" smtClean="0"/>
              <a:t>The Great Awakening</a:t>
            </a:r>
          </a:p>
          <a:p>
            <a:r>
              <a:rPr lang="en-US" sz="2400" smtClean="0"/>
              <a:t>The Great Awakening was a spiritual renewal that swept the American Colonies, particularly New England, during the first half of the 18th Century.</a:t>
            </a:r>
            <a:endParaRPr lang="en-US" sz="2400" b="1" smtClean="0"/>
          </a:p>
          <a:p>
            <a:r>
              <a:rPr lang="en-US" sz="2400" smtClean="0"/>
              <a:t>The Awakening’s biggest significance was the way it prepared America for its War of Independence. In the decades before the war, revivalism taught people that they could be bold when confronting religious authority, and that when churches weren’t living up to the believers’ expectations, the people could break off and form new ones.</a:t>
            </a:r>
          </a:p>
          <a:p>
            <a:r>
              <a:rPr lang="en-US" sz="2400" smtClean="0"/>
              <a:t>America’s first mass social movement.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274320" indent="-274320" fontAlgn="auto">
              <a:spcAft>
                <a:spcPts val="0"/>
              </a:spcAft>
              <a:buClr>
                <a:schemeClr val="accent3"/>
              </a:buClr>
              <a:buFont typeface="Wingdings 2"/>
              <a:buChar char=""/>
              <a:defRPr/>
            </a:pPr>
            <a:r>
              <a:rPr lang="en-US" dirty="0"/>
              <a:t>Through the Awakening, the Colonists realized that religious power resided in their own hands, rather than in the hands of the Church of England, or any other religious authority. After a generation or two passed with this kind of mindset, the Colonists came to realize that political power did not reside in the hands of the English monarch, but in their own will for self-</a:t>
            </a:r>
            <a:r>
              <a:rPr lang="en-US" dirty="0" smtClean="0"/>
              <a:t>governance.</a:t>
            </a:r>
          </a:p>
          <a:p>
            <a:pPr marL="274320" indent="-274320" fontAlgn="auto">
              <a:spcAft>
                <a:spcPts val="0"/>
              </a:spcAft>
              <a:buClr>
                <a:schemeClr val="accent3"/>
              </a:buClr>
              <a:buFont typeface="Wingdings 2"/>
              <a:buChar char=""/>
              <a:defRPr/>
            </a:pPr>
            <a:r>
              <a:rPr lang="en-US" dirty="0" smtClean="0"/>
              <a:t> </a:t>
            </a:r>
            <a:r>
              <a:rPr lang="en-US" dirty="0"/>
              <a:t>By 1775, even though the Colonists did not all share the same theological beliefs, they did share a common vision of freedom from British control. Thus, the Great Awakening brought about a climate which made the American Revolution possible.</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British Tradition of Liberty</a:t>
            </a:r>
          </a:p>
        </p:txBody>
      </p:sp>
      <p:sp>
        <p:nvSpPr>
          <p:cNvPr id="14338" name="Content Placeholder 2"/>
          <p:cNvSpPr>
            <a:spLocks noGrp="1"/>
          </p:cNvSpPr>
          <p:nvPr>
            <p:ph idx="1"/>
          </p:nvPr>
        </p:nvSpPr>
        <p:spPr/>
        <p:txBody>
          <a:bodyPr/>
          <a:lstStyle/>
          <a:p>
            <a:r>
              <a:rPr lang="en-US" smtClean="0"/>
              <a:t>Magna Carta</a:t>
            </a:r>
            <a:endParaRPr lang="en-US" sz="1800" smtClean="0"/>
          </a:p>
          <a:p>
            <a:r>
              <a:rPr lang="en-US" sz="2000" smtClean="0"/>
              <a:t>On June 15, 1215, in a field at Runnymede, </a:t>
            </a:r>
          </a:p>
          <a:p>
            <a:pPr>
              <a:buFont typeface="Wingdings 2" pitchFamily="18" charset="2"/>
              <a:buNone/>
            </a:pPr>
            <a:r>
              <a:rPr lang="en-US" sz="2000" smtClean="0"/>
              <a:t>King John affixed his seal to Magna Carta. </a:t>
            </a:r>
          </a:p>
          <a:p>
            <a:pPr>
              <a:buFont typeface="Wingdings 2" pitchFamily="18" charset="2"/>
              <a:buNone/>
            </a:pPr>
            <a:r>
              <a:rPr lang="en-US" sz="2000" smtClean="0"/>
              <a:t>Confronted by 40 rebellious barons, he </a:t>
            </a:r>
          </a:p>
          <a:p>
            <a:pPr>
              <a:buFont typeface="Wingdings 2" pitchFamily="18" charset="2"/>
              <a:buNone/>
            </a:pPr>
            <a:r>
              <a:rPr lang="en-US" sz="2000" smtClean="0"/>
              <a:t>consented to their demands in order to avert </a:t>
            </a:r>
          </a:p>
          <a:p>
            <a:pPr>
              <a:buFont typeface="Wingdings 2" pitchFamily="18" charset="2"/>
              <a:buNone/>
            </a:pPr>
            <a:r>
              <a:rPr lang="en-US" sz="2000" smtClean="0"/>
              <a:t>civil war. Just 10 weeks later, Pope Innocent III</a:t>
            </a:r>
          </a:p>
          <a:p>
            <a:pPr>
              <a:buFont typeface="Wingdings 2" pitchFamily="18" charset="2"/>
              <a:buNone/>
            </a:pPr>
            <a:r>
              <a:rPr lang="en-US" sz="2000" smtClean="0"/>
              <a:t>nullified the agreement, and England plunged</a:t>
            </a:r>
          </a:p>
          <a:p>
            <a:pPr>
              <a:buFont typeface="Wingdings 2" pitchFamily="18" charset="2"/>
              <a:buNone/>
            </a:pPr>
            <a:r>
              <a:rPr lang="en-US" sz="2000" smtClean="0"/>
              <a:t>into internal war.</a:t>
            </a:r>
          </a:p>
          <a:p>
            <a:r>
              <a:rPr lang="en-US" sz="2000" smtClean="0"/>
              <a:t>Allowed Trial by Jury, Great Council (nobles)</a:t>
            </a:r>
          </a:p>
          <a:p>
            <a:pPr>
              <a:buFont typeface="Wingdings 2" pitchFamily="18" charset="2"/>
              <a:buNone/>
            </a:pPr>
            <a:r>
              <a:rPr lang="en-US" sz="2000" smtClean="0"/>
              <a:t>must approve taxes.</a:t>
            </a:r>
          </a:p>
          <a:p>
            <a:pPr>
              <a:buFont typeface="Wingdings 2" pitchFamily="18" charset="2"/>
              <a:buNone/>
            </a:pPr>
            <a:endParaRPr lang="en-US" sz="2000" smtClean="0"/>
          </a:p>
          <a:p>
            <a:pPr>
              <a:buFont typeface="Wingdings 2" pitchFamily="18" charset="2"/>
              <a:buNone/>
            </a:pPr>
            <a:endParaRPr lang="en-US" sz="2000" smtClean="0"/>
          </a:p>
          <a:p>
            <a:pPr>
              <a:buFont typeface="Wingdings 2" pitchFamily="18" charset="2"/>
              <a:buNone/>
            </a:pPr>
            <a:endParaRPr lang="en-US" sz="2000" smtClean="0"/>
          </a:p>
          <a:p>
            <a:endParaRPr lang="en-US" smtClean="0"/>
          </a:p>
        </p:txBody>
      </p:sp>
      <p:pic>
        <p:nvPicPr>
          <p:cNvPr id="14339" name="Picture 2" descr="http://www.archives.gov/exhibits/featured_documents/magna_carta/images/after-restoration-l.jpg"/>
          <p:cNvPicPr>
            <a:picLocks noChangeAspect="1" noChangeArrowheads="1"/>
          </p:cNvPicPr>
          <p:nvPr/>
        </p:nvPicPr>
        <p:blipFill>
          <a:blip r:embed="rId2"/>
          <a:srcRect/>
          <a:stretch>
            <a:fillRect/>
          </a:stretch>
        </p:blipFill>
        <p:spPr bwMode="auto">
          <a:xfrm>
            <a:off x="6019800" y="2143125"/>
            <a:ext cx="2533650" cy="4714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normAutofit fontScale="90000"/>
          </a:bodyPr>
          <a:lstStyle/>
          <a:p>
            <a:pPr fontAlgn="auto">
              <a:spcAft>
                <a:spcPts val="0"/>
              </a:spcAft>
              <a:defRPr/>
            </a:pPr>
            <a:r>
              <a:rPr lang="en-US" dirty="0" smtClean="0"/>
              <a:t>Magna </a:t>
            </a:r>
            <a:r>
              <a:rPr lang="en-US" dirty="0" err="1" smtClean="0"/>
              <a:t>Carta</a:t>
            </a:r>
            <a:endParaRPr lang="en-US" dirty="0"/>
          </a:p>
        </p:txBody>
      </p:sp>
      <p:sp>
        <p:nvSpPr>
          <p:cNvPr id="15362" name="Content Placeholder 2"/>
          <p:cNvSpPr>
            <a:spLocks noGrp="1"/>
          </p:cNvSpPr>
          <p:nvPr>
            <p:ph idx="1"/>
          </p:nvPr>
        </p:nvSpPr>
        <p:spPr>
          <a:xfrm>
            <a:off x="457200" y="1524000"/>
            <a:ext cx="8229600" cy="4800600"/>
          </a:xfrm>
        </p:spPr>
        <p:txBody>
          <a:bodyPr/>
          <a:lstStyle/>
          <a:p>
            <a:r>
              <a:rPr lang="en-US" sz="2400" smtClean="0"/>
              <a:t>Magna Carta was written by a group of 13th-century barons to protect their rights and property against a tyrannical king.</a:t>
            </a:r>
          </a:p>
          <a:p>
            <a:r>
              <a:rPr lang="en-US" sz="2400" smtClean="0"/>
              <a:t>But there are two principles expressed in Magna Carta that resonate to this day:</a:t>
            </a:r>
          </a:p>
          <a:p>
            <a:r>
              <a:rPr lang="en-US" sz="2400" i="1" smtClean="0"/>
              <a:t>"No freeman shall be taken, imprisoned, disseised, outlawed, banished, or in any way destroyed, nor will We proceed against or prosecute him, except by the lawful judgment of his peers and by the law of the land."</a:t>
            </a:r>
            <a:endParaRPr lang="en-US" sz="2400" smtClean="0"/>
          </a:p>
          <a:p>
            <a:r>
              <a:rPr lang="en-US" sz="2400" i="1" smtClean="0"/>
              <a:t>"To no one will We sell, to no one will We deny or delay, right or justice.“</a:t>
            </a:r>
          </a:p>
          <a:p>
            <a:pPr>
              <a:buFont typeface="Wingdings 2" pitchFamily="18" charset="2"/>
              <a:buNone/>
            </a:pPr>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704850"/>
            <a:ext cx="8229600" cy="895350"/>
          </a:xfrm>
        </p:spPr>
        <p:txBody>
          <a:bodyPr/>
          <a:lstStyle/>
          <a:p>
            <a:r>
              <a:rPr lang="en-US" smtClean="0"/>
              <a:t>Magna Carta</a:t>
            </a:r>
          </a:p>
        </p:txBody>
      </p:sp>
      <p:sp>
        <p:nvSpPr>
          <p:cNvPr id="3" name="Content Placeholder 2"/>
          <p:cNvSpPr>
            <a:spLocks noGrp="1"/>
          </p:cNvSpPr>
          <p:nvPr>
            <p:ph idx="1"/>
          </p:nvPr>
        </p:nvSpPr>
        <p:spPr/>
        <p:txBody>
          <a:bodyPr>
            <a:normAutofit fontScale="92500"/>
          </a:bodyPr>
          <a:lstStyle/>
          <a:p>
            <a:pPr marL="274320" indent="-274320" fontAlgn="auto">
              <a:spcAft>
                <a:spcPts val="0"/>
              </a:spcAft>
              <a:buClr>
                <a:schemeClr val="accent3"/>
              </a:buClr>
              <a:buFont typeface="Wingdings 2"/>
              <a:buChar char=""/>
              <a:defRPr/>
            </a:pPr>
            <a:r>
              <a:rPr lang="en-US" dirty="0" smtClean="0"/>
              <a:t>During the American Revolution, Magna </a:t>
            </a:r>
            <a:r>
              <a:rPr lang="en-US" dirty="0" err="1" smtClean="0"/>
              <a:t>Carta</a:t>
            </a:r>
            <a:r>
              <a:rPr lang="en-US" dirty="0" smtClean="0"/>
              <a:t> served to inspire and justify action in liberty’s defense. The colonists believed they were entitled to the same rights as Englishmen, rights guaranteed in Magna </a:t>
            </a:r>
            <a:r>
              <a:rPr lang="en-US" dirty="0" err="1" smtClean="0"/>
              <a:t>Carta</a:t>
            </a:r>
            <a:r>
              <a:rPr lang="en-US" dirty="0" smtClean="0"/>
              <a:t>. They embedded those rights into the laws of their states and later into the Constitution and Bill of Rights.</a:t>
            </a:r>
          </a:p>
          <a:p>
            <a:pPr marL="274320" indent="-274320" fontAlgn="auto">
              <a:spcAft>
                <a:spcPts val="0"/>
              </a:spcAft>
              <a:buClr>
                <a:schemeClr val="accent3"/>
              </a:buClr>
              <a:buFont typeface="Wingdings 2"/>
              <a:buChar char=""/>
              <a:defRPr/>
            </a:pPr>
            <a:r>
              <a:rPr lang="en-US" dirty="0" smtClean="0"/>
              <a:t>The Fifth Amendment to the Constitution ("no person shall . . . be deprived of life, liberty, or property, without due process of law.") is a direct descendent of Magna </a:t>
            </a:r>
            <a:r>
              <a:rPr lang="en-US" dirty="0" err="1" smtClean="0"/>
              <a:t>Carta's</a:t>
            </a:r>
            <a:r>
              <a:rPr lang="en-US" dirty="0" smtClean="0"/>
              <a:t> guarantee of proceedings according to the "law of the land."</a:t>
            </a:r>
          </a:p>
          <a:p>
            <a:pPr marL="274320" indent="-274320" fontAlgn="auto">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704850"/>
            <a:ext cx="8229600" cy="819150"/>
          </a:xfrm>
        </p:spPr>
        <p:txBody>
          <a:bodyPr/>
          <a:lstStyle/>
          <a:p>
            <a:r>
              <a:rPr lang="en-US" smtClean="0"/>
              <a:t>English Bill of Rights</a:t>
            </a:r>
          </a:p>
        </p:txBody>
      </p:sp>
      <p:sp>
        <p:nvSpPr>
          <p:cNvPr id="17410" name="Content Placeholder 2"/>
          <p:cNvSpPr>
            <a:spLocks noGrp="1"/>
          </p:cNvSpPr>
          <p:nvPr>
            <p:ph idx="1"/>
          </p:nvPr>
        </p:nvSpPr>
        <p:spPr>
          <a:xfrm>
            <a:off x="457200" y="1676400"/>
            <a:ext cx="8229600" cy="4648200"/>
          </a:xfrm>
        </p:spPr>
        <p:txBody>
          <a:bodyPr/>
          <a:lstStyle/>
          <a:p>
            <a:pPr>
              <a:buFont typeface="Wingdings 2" pitchFamily="18" charset="2"/>
              <a:buNone/>
            </a:pPr>
            <a:r>
              <a:rPr lang="en-US" smtClean="0"/>
              <a:t>In </a:t>
            </a:r>
            <a:r>
              <a:rPr lang="en-US" b="1" i="1" smtClean="0"/>
              <a:t>1688-89</a:t>
            </a:r>
            <a:r>
              <a:rPr lang="en-US" smtClean="0"/>
              <a:t> the English people drove King James II from the throne in the "Glorious Revolution." This peaceable (and bloodless) Revolution brought an end to the old theory of the divine right of kings and clearly established the supremacy of</a:t>
            </a:r>
          </a:p>
          <a:p>
            <a:pPr>
              <a:buFont typeface="Wingdings 2" pitchFamily="18" charset="2"/>
              <a:buNone/>
            </a:pPr>
            <a:r>
              <a:rPr lang="en-US" smtClean="0"/>
              <a:t>    Parliament. </a:t>
            </a:r>
          </a:p>
          <a:p>
            <a:pPr>
              <a:buFont typeface="Wingdings 2" pitchFamily="18" charset="2"/>
              <a:buNone/>
            </a:pPr>
            <a:r>
              <a:rPr lang="en-US" smtClean="0"/>
              <a:t>To that end, in </a:t>
            </a:r>
            <a:r>
              <a:rPr lang="en-US" b="1" i="1" smtClean="0"/>
              <a:t>1689</a:t>
            </a:r>
            <a:r>
              <a:rPr lang="en-US" smtClean="0"/>
              <a:t>, Parliament enacted the         English Bill of Rights.</a:t>
            </a:r>
          </a:p>
          <a:p>
            <a:pPr>
              <a:buFont typeface="Wingdings 2" pitchFamily="18" charset="2"/>
              <a:buNone/>
            </a:pPr>
            <a:r>
              <a:rPr lang="en-US" smtClean="0"/>
              <a:t>William of Orange and Mary  Stuart gained the</a:t>
            </a:r>
          </a:p>
          <a:p>
            <a:pPr>
              <a:buFont typeface="Wingdings 2" pitchFamily="18" charset="2"/>
              <a:buNone/>
            </a:pPr>
            <a:r>
              <a:rPr lang="en-US" smtClean="0"/>
              <a:t>English throne.</a:t>
            </a:r>
          </a:p>
          <a:p>
            <a:pPr>
              <a:buFont typeface="Wingdings 2" pitchFamily="18" charset="2"/>
              <a:buNone/>
            </a:pPr>
            <a:endParaRPr lang="en-US" smtClean="0"/>
          </a:p>
        </p:txBody>
      </p:sp>
      <p:pic>
        <p:nvPicPr>
          <p:cNvPr id="17411" name="Picture 3" descr="200px-English_Bill_of_Rights_of_1689.jpg"/>
          <p:cNvPicPr>
            <a:picLocks noChangeAspect="1"/>
          </p:cNvPicPr>
          <p:nvPr/>
        </p:nvPicPr>
        <p:blipFill>
          <a:blip r:embed="rId2"/>
          <a:srcRect/>
          <a:stretch>
            <a:fillRect/>
          </a:stretch>
        </p:blipFill>
        <p:spPr bwMode="auto">
          <a:xfrm>
            <a:off x="7315200" y="3276600"/>
            <a:ext cx="18288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704850"/>
            <a:ext cx="8229600" cy="971550"/>
          </a:xfrm>
        </p:spPr>
        <p:txBody>
          <a:bodyPr/>
          <a:lstStyle/>
          <a:p>
            <a:r>
              <a:rPr lang="en-US" smtClean="0"/>
              <a:t>English Bill of Rights</a:t>
            </a:r>
          </a:p>
        </p:txBody>
      </p:sp>
      <p:sp>
        <p:nvSpPr>
          <p:cNvPr id="18434" name="Content Placeholder 2"/>
          <p:cNvSpPr>
            <a:spLocks noGrp="1"/>
          </p:cNvSpPr>
          <p:nvPr>
            <p:ph idx="1"/>
          </p:nvPr>
        </p:nvSpPr>
        <p:spPr/>
        <p:txBody>
          <a:bodyPr/>
          <a:lstStyle/>
          <a:p>
            <a:r>
              <a:rPr lang="en-US" smtClean="0"/>
              <a:t>Consent of Parliament in collecting taxes, suspending laws, &amp; maintaining army.</a:t>
            </a:r>
          </a:p>
          <a:p>
            <a:r>
              <a:rPr lang="en-US" smtClean="0"/>
              <a:t>Freedom to petition the monarch without fear of retribution. Free speech in Parliament.</a:t>
            </a:r>
          </a:p>
          <a:p>
            <a:r>
              <a:rPr lang="en-US" smtClean="0"/>
              <a:t>No standing army may be maintained during a time of peace without the consent of parliament.</a:t>
            </a:r>
          </a:p>
          <a:p>
            <a:r>
              <a:rPr lang="en-US" smtClean="0"/>
              <a:t>No royal interference in the freedom of the people to have arms for their own defense.</a:t>
            </a:r>
          </a:p>
          <a:p>
            <a:r>
              <a:rPr lang="en-US" smtClean="0"/>
              <a:t>No excessive bail or "cruel and unusual" punishments may be imposed, no excessive fines or excessive bail.</a:t>
            </a:r>
          </a:p>
          <a:p>
            <a:pPr>
              <a:buFont typeface="Wingdings 2" pitchFamily="18" charset="2"/>
              <a:buNone/>
            </a:pPr>
            <a:endParaRPr lang="en-US" smtClean="0"/>
          </a:p>
          <a:p>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047750"/>
          </a:xfrm>
        </p:spPr>
        <p:txBody>
          <a:bodyPr>
            <a:normAutofit fontScale="90000"/>
          </a:bodyPr>
          <a:lstStyle/>
          <a:p>
            <a:pPr fontAlgn="auto">
              <a:spcAft>
                <a:spcPts val="0"/>
              </a:spcAft>
              <a:defRPr/>
            </a:pPr>
            <a:r>
              <a:rPr lang="en-US" dirty="0" smtClean="0"/>
              <a:t>European Influences-The Enlightenment</a:t>
            </a:r>
            <a:endParaRPr lang="en-US" dirty="0"/>
          </a:p>
        </p:txBody>
      </p:sp>
      <p:sp>
        <p:nvSpPr>
          <p:cNvPr id="19458" name="Content Placeholder 2"/>
          <p:cNvSpPr>
            <a:spLocks noGrp="1"/>
          </p:cNvSpPr>
          <p:nvPr>
            <p:ph idx="1"/>
          </p:nvPr>
        </p:nvSpPr>
        <p:spPr>
          <a:xfrm>
            <a:off x="457200" y="1828800"/>
            <a:ext cx="8229600" cy="4495800"/>
          </a:xfrm>
        </p:spPr>
        <p:txBody>
          <a:bodyPr/>
          <a:lstStyle/>
          <a:p>
            <a:pPr>
              <a:buFont typeface="Wingdings 2" pitchFamily="18" charset="2"/>
              <a:buNone/>
            </a:pPr>
            <a:r>
              <a:rPr lang="en-US" sz="3200" smtClean="0"/>
              <a:t>The Enlightenment is the period in the history of western thought and culture, stretching roughly from the mid-decades of the seventeenth century through the eighteenth century, characterized by dramatic revolutions in science, philosophy, society and politics; these revolutions swept away the medieval world-view and ushered in our modern western world. </a:t>
            </a:r>
          </a:p>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90550"/>
          </a:xfrm>
        </p:spPr>
        <p:txBody>
          <a:bodyPr>
            <a:normAutofit fontScale="90000"/>
          </a:bodyPr>
          <a:lstStyle/>
          <a:p>
            <a:pPr fontAlgn="auto">
              <a:spcAft>
                <a:spcPts val="0"/>
              </a:spcAft>
              <a:defRPr/>
            </a:pPr>
            <a:endParaRPr lang="en-US" dirty="0"/>
          </a:p>
        </p:txBody>
      </p:sp>
      <p:sp>
        <p:nvSpPr>
          <p:cNvPr id="20482" name="Content Placeholder 2"/>
          <p:cNvSpPr>
            <a:spLocks noGrp="1"/>
          </p:cNvSpPr>
          <p:nvPr>
            <p:ph idx="1"/>
          </p:nvPr>
        </p:nvSpPr>
        <p:spPr>
          <a:xfrm>
            <a:off x="457200" y="1524000"/>
            <a:ext cx="8229600" cy="4800600"/>
          </a:xfrm>
        </p:spPr>
        <p:txBody>
          <a:bodyPr/>
          <a:lstStyle/>
          <a:p>
            <a:r>
              <a:rPr lang="en-US" sz="2800" smtClean="0"/>
              <a:t>Philosophers developed the ideas used by the Founding Fathers, such as rule by the consent of the governed, separation of powers, and majority rule.</a:t>
            </a:r>
          </a:p>
          <a:p>
            <a:r>
              <a:rPr lang="en-US" sz="2800" smtClean="0"/>
              <a:t>John Locke, Baron de Montesquieu, and Jean Jacques Rousseau major authors.</a:t>
            </a:r>
          </a:p>
          <a:p>
            <a:endParaRPr lang="en-US" smtClean="0"/>
          </a:p>
        </p:txBody>
      </p:sp>
      <p:pic>
        <p:nvPicPr>
          <p:cNvPr id="20483" name="Picture 3" descr="images.jpeg"/>
          <p:cNvPicPr>
            <a:picLocks noChangeAspect="1"/>
          </p:cNvPicPr>
          <p:nvPr/>
        </p:nvPicPr>
        <p:blipFill>
          <a:blip r:embed="rId2"/>
          <a:srcRect/>
          <a:stretch>
            <a:fillRect/>
          </a:stretch>
        </p:blipFill>
        <p:spPr bwMode="auto">
          <a:xfrm>
            <a:off x="3733800" y="4343400"/>
            <a:ext cx="2489200" cy="2362200"/>
          </a:xfrm>
          <a:prstGeom prst="rect">
            <a:avLst/>
          </a:prstGeom>
          <a:noFill/>
          <a:ln w="9525">
            <a:noFill/>
            <a:miter lim="800000"/>
            <a:headEnd/>
            <a:tailEnd/>
          </a:ln>
        </p:spPr>
      </p:pic>
      <p:pic>
        <p:nvPicPr>
          <p:cNvPr id="20484" name="Picture 4" descr="220px-John_Locke.jpg"/>
          <p:cNvPicPr>
            <a:picLocks noChangeAspect="1"/>
          </p:cNvPicPr>
          <p:nvPr/>
        </p:nvPicPr>
        <p:blipFill>
          <a:blip r:embed="rId3"/>
          <a:srcRect/>
          <a:stretch>
            <a:fillRect/>
          </a:stretch>
        </p:blipFill>
        <p:spPr bwMode="auto">
          <a:xfrm>
            <a:off x="838200" y="4286250"/>
            <a:ext cx="2362200" cy="2601913"/>
          </a:xfrm>
          <a:prstGeom prst="rect">
            <a:avLst/>
          </a:prstGeom>
          <a:noFill/>
          <a:ln w="9525">
            <a:noFill/>
            <a:miter lim="800000"/>
            <a:headEnd/>
            <a:tailEnd/>
          </a:ln>
        </p:spPr>
      </p:pic>
      <p:pic>
        <p:nvPicPr>
          <p:cNvPr id="20485" name="Picture 5" descr="Unknown.jpeg"/>
          <p:cNvPicPr>
            <a:picLocks noChangeAspect="1"/>
          </p:cNvPicPr>
          <p:nvPr/>
        </p:nvPicPr>
        <p:blipFill>
          <a:blip r:embed="rId4"/>
          <a:srcRect/>
          <a:stretch>
            <a:fillRect/>
          </a:stretch>
        </p:blipFill>
        <p:spPr bwMode="auto">
          <a:xfrm>
            <a:off x="7162800" y="4343400"/>
            <a:ext cx="15621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Colonial Institutions</a:t>
            </a:r>
          </a:p>
        </p:txBody>
      </p:sp>
      <p:sp>
        <p:nvSpPr>
          <p:cNvPr id="21506" name="Content Placeholder 2"/>
          <p:cNvSpPr>
            <a:spLocks noGrp="1"/>
          </p:cNvSpPr>
          <p:nvPr>
            <p:ph idx="1"/>
          </p:nvPr>
        </p:nvSpPr>
        <p:spPr/>
        <p:txBody>
          <a:bodyPr/>
          <a:lstStyle/>
          <a:p>
            <a:r>
              <a:rPr lang="en-US" sz="2800" b="1" smtClean="0"/>
              <a:t>Virginia House of Burgesses</a:t>
            </a:r>
          </a:p>
          <a:p>
            <a:r>
              <a:rPr lang="en-US" smtClean="0"/>
              <a:t>The House of Burgesses was an assembly of elected representatives from Virginia that met starting in 1619. This democratically elected legislative body was the first of its kind in English North America. Each county sent two burgesses to the House; towns could petition to send a single representative.</a:t>
            </a:r>
          </a:p>
        </p:txBody>
      </p:sp>
      <p:pic>
        <p:nvPicPr>
          <p:cNvPr id="21507" name="Picture 3" descr="images-1.jpeg"/>
          <p:cNvPicPr>
            <a:picLocks noChangeAspect="1"/>
          </p:cNvPicPr>
          <p:nvPr/>
        </p:nvPicPr>
        <p:blipFill>
          <a:blip r:embed="rId2"/>
          <a:srcRect/>
          <a:stretch>
            <a:fillRect/>
          </a:stretch>
        </p:blipFill>
        <p:spPr bwMode="auto">
          <a:xfrm>
            <a:off x="6629400" y="4595813"/>
            <a:ext cx="2794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ppt/theme/themeOverride2.xml><?xml version="1.0" encoding="utf-8"?>
<a:themeOverride xmlns:a="http://schemas.openxmlformats.org/drawingml/2006/main">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Flow</Template>
  <TotalTime>414</TotalTime>
  <Words>1449</Words>
  <Application>Microsoft Macintosh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Inside the Colonial Brain</vt:lpstr>
      <vt:lpstr>British Tradition of Liberty</vt:lpstr>
      <vt:lpstr>Magna Carta</vt:lpstr>
      <vt:lpstr>Magna Carta</vt:lpstr>
      <vt:lpstr>English Bill of Rights</vt:lpstr>
      <vt:lpstr>English Bill of Rights</vt:lpstr>
      <vt:lpstr>European Influences-The Enlightenment</vt:lpstr>
      <vt:lpstr>Slide 8</vt:lpstr>
      <vt:lpstr>Colonial Institutions</vt:lpstr>
      <vt:lpstr>Slide 10</vt:lpstr>
      <vt:lpstr>Slide 11</vt:lpstr>
      <vt:lpstr>Slide 12</vt:lpstr>
      <vt:lpstr>Slide 13</vt:lpstr>
      <vt:lpstr>Bacon’s Rebellion</vt:lpstr>
      <vt:lpstr>Salutary Neglect</vt:lpstr>
      <vt:lpstr>Mercantalism</vt:lpstr>
      <vt:lpstr>Slide 17</vt:lpstr>
      <vt:lpstr>Slide 18</vt:lpstr>
      <vt:lpstr>Slide 19</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Colonial Brain</dc:title>
  <dc:creator>roselynf.coyne</dc:creator>
  <cp:lastModifiedBy>mary1.goudes</cp:lastModifiedBy>
  <cp:revision>37</cp:revision>
  <dcterms:created xsi:type="dcterms:W3CDTF">2012-08-30T11:59:28Z</dcterms:created>
  <dcterms:modified xsi:type="dcterms:W3CDTF">2013-01-28T19:44:17Z</dcterms:modified>
</cp:coreProperties>
</file>