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sldIdLst>
    <p:sldId id="279" r:id="rId6"/>
    <p:sldId id="264" r:id="rId7"/>
    <p:sldId id="266" r:id="rId8"/>
    <p:sldId id="267" r:id="rId9"/>
    <p:sldId id="268" r:id="rId10"/>
    <p:sldId id="270" r:id="rId11"/>
    <p:sldId id="271" r:id="rId12"/>
    <p:sldId id="281" r:id="rId13"/>
    <p:sldId id="282" r:id="rId14"/>
    <p:sldId id="272" r:id="rId15"/>
    <p:sldId id="273" r:id="rId16"/>
    <p:sldId id="265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Font typeface="Wingdings 2" pitchFamily="18" charset="2"/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Font typeface="Wingdings 2" pitchFamily="18" charset="2"/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Font typeface="Wingdings 2" pitchFamily="18" charset="2"/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Font typeface="Wingdings 2" pitchFamily="18" charset="2"/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Font typeface="Wingdings 2" pitchFamily="18" charset="2"/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9900FF"/>
    <a:srgbClr val="00CC99"/>
    <a:srgbClr val="FF9933"/>
    <a:srgbClr val="FFFF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02" y="-510"/>
      </p:cViewPr>
      <p:guideLst>
        <p:guide orient="horz" pos="216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20.wmf"/><Relationship Id="rId2" Type="http://schemas.openxmlformats.org/officeDocument/2006/relationships/image" Target="../media/image9.wmf"/><Relationship Id="rId1" Type="http://schemas.openxmlformats.org/officeDocument/2006/relationships/image" Target="../media/image10.wmf"/><Relationship Id="rId6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6858000" cy="3408363"/>
        </p:xfrm>
        <a:graphic>
          <a:graphicData uri="http://schemas.openxmlformats.org/presentationml/2006/ole">
            <p:oleObj spid="_x0000_s29698" name="Clip" r:id="rId3" imgW="3024360" imgH="1501920" progId="MS_ClipArt_Gallery.2">
              <p:embed/>
            </p:oleObj>
          </a:graphicData>
        </a:graphic>
      </p:graphicFrame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2278063" y="3429000"/>
            <a:ext cx="6865937" cy="3408363"/>
            <a:chOff x="1435" y="2160"/>
            <a:chExt cx="4325" cy="2147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440" y="2160"/>
              <a:ext cx="4320" cy="2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435" y="2162"/>
              <a:ext cx="4325" cy="2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5" y="0"/>
                </a:cxn>
                <a:cxn ang="0">
                  <a:pos x="4325" y="2143"/>
                </a:cxn>
                <a:cxn ang="0">
                  <a:pos x="14" y="2143"/>
                </a:cxn>
                <a:cxn ang="0">
                  <a:pos x="0" y="0"/>
                </a:cxn>
              </a:cxnLst>
              <a:rect l="0" t="0" r="r" b="b"/>
              <a:pathLst>
                <a:path w="4325" h="2143">
                  <a:moveTo>
                    <a:pt x="0" y="0"/>
                  </a:moveTo>
                  <a:lnTo>
                    <a:pt x="4325" y="0"/>
                  </a:lnTo>
                  <a:lnTo>
                    <a:pt x="4325" y="2143"/>
                  </a:lnTo>
                  <a:lnTo>
                    <a:pt x="14" y="2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435" y="2162"/>
              <a:ext cx="4325" cy="2143"/>
            </a:xfrm>
            <a:custGeom>
              <a:avLst/>
              <a:gdLst/>
              <a:ahLst/>
              <a:cxnLst>
                <a:cxn ang="0">
                  <a:pos x="1892" y="0"/>
                </a:cxn>
                <a:cxn ang="0">
                  <a:pos x="1892" y="892"/>
                </a:cxn>
                <a:cxn ang="0">
                  <a:pos x="0" y="892"/>
                </a:cxn>
                <a:cxn ang="0">
                  <a:pos x="0" y="1251"/>
                </a:cxn>
                <a:cxn ang="0">
                  <a:pos x="1892" y="1251"/>
                </a:cxn>
                <a:cxn ang="0">
                  <a:pos x="1892" y="2143"/>
                </a:cxn>
                <a:cxn ang="0">
                  <a:pos x="2438" y="2143"/>
                </a:cxn>
                <a:cxn ang="0">
                  <a:pos x="2438" y="1251"/>
                </a:cxn>
                <a:cxn ang="0">
                  <a:pos x="4325" y="1251"/>
                </a:cxn>
                <a:cxn ang="0">
                  <a:pos x="4325" y="892"/>
                </a:cxn>
                <a:cxn ang="0">
                  <a:pos x="2438" y="892"/>
                </a:cxn>
                <a:cxn ang="0">
                  <a:pos x="2438" y="0"/>
                </a:cxn>
                <a:cxn ang="0">
                  <a:pos x="1892" y="0"/>
                </a:cxn>
              </a:cxnLst>
              <a:rect l="0" t="0" r="r" b="b"/>
              <a:pathLst>
                <a:path w="4325" h="2143">
                  <a:moveTo>
                    <a:pt x="1892" y="0"/>
                  </a:moveTo>
                  <a:lnTo>
                    <a:pt x="1892" y="892"/>
                  </a:lnTo>
                  <a:lnTo>
                    <a:pt x="0" y="892"/>
                  </a:lnTo>
                  <a:lnTo>
                    <a:pt x="0" y="1251"/>
                  </a:lnTo>
                  <a:lnTo>
                    <a:pt x="1892" y="1251"/>
                  </a:lnTo>
                  <a:lnTo>
                    <a:pt x="1892" y="2143"/>
                  </a:lnTo>
                  <a:lnTo>
                    <a:pt x="2438" y="2143"/>
                  </a:lnTo>
                  <a:lnTo>
                    <a:pt x="2438" y="1251"/>
                  </a:lnTo>
                  <a:lnTo>
                    <a:pt x="4325" y="1251"/>
                  </a:lnTo>
                  <a:lnTo>
                    <a:pt x="4325" y="892"/>
                  </a:lnTo>
                  <a:lnTo>
                    <a:pt x="2438" y="892"/>
                  </a:lnTo>
                  <a:lnTo>
                    <a:pt x="2438" y="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817" y="2419"/>
              <a:ext cx="943" cy="542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0" y="542"/>
                </a:cxn>
                <a:cxn ang="0">
                  <a:pos x="943" y="542"/>
                </a:cxn>
                <a:cxn ang="0">
                  <a:pos x="943" y="0"/>
                </a:cxn>
              </a:cxnLst>
              <a:rect l="0" t="0" r="r" b="b"/>
              <a:pathLst>
                <a:path w="943" h="542">
                  <a:moveTo>
                    <a:pt x="943" y="0"/>
                  </a:moveTo>
                  <a:lnTo>
                    <a:pt x="0" y="542"/>
                  </a:lnTo>
                  <a:lnTo>
                    <a:pt x="943" y="542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435" y="2419"/>
              <a:ext cx="944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4" y="542"/>
                </a:cxn>
                <a:cxn ang="0">
                  <a:pos x="0" y="542"/>
                </a:cxn>
                <a:cxn ang="0">
                  <a:pos x="0" y="0"/>
                </a:cxn>
              </a:cxnLst>
              <a:rect l="0" t="0" r="r" b="b"/>
              <a:pathLst>
                <a:path w="944" h="542">
                  <a:moveTo>
                    <a:pt x="0" y="0"/>
                  </a:moveTo>
                  <a:lnTo>
                    <a:pt x="944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817" y="3506"/>
              <a:ext cx="943" cy="542"/>
            </a:xfrm>
            <a:custGeom>
              <a:avLst/>
              <a:gdLst/>
              <a:ahLst/>
              <a:cxnLst>
                <a:cxn ang="0">
                  <a:pos x="943" y="542"/>
                </a:cxn>
                <a:cxn ang="0">
                  <a:pos x="0" y="0"/>
                </a:cxn>
                <a:cxn ang="0">
                  <a:pos x="943" y="0"/>
                </a:cxn>
                <a:cxn ang="0">
                  <a:pos x="943" y="542"/>
                </a:cxn>
              </a:cxnLst>
              <a:rect l="0" t="0" r="r" b="b"/>
              <a:pathLst>
                <a:path w="943" h="542">
                  <a:moveTo>
                    <a:pt x="943" y="542"/>
                  </a:moveTo>
                  <a:lnTo>
                    <a:pt x="0" y="0"/>
                  </a:lnTo>
                  <a:lnTo>
                    <a:pt x="943" y="0"/>
                  </a:lnTo>
                  <a:lnTo>
                    <a:pt x="943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435" y="3506"/>
              <a:ext cx="944" cy="542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944" y="0"/>
                </a:cxn>
                <a:cxn ang="0">
                  <a:pos x="0" y="0"/>
                </a:cxn>
                <a:cxn ang="0">
                  <a:pos x="0" y="542"/>
                </a:cxn>
              </a:cxnLst>
              <a:rect l="0" t="0" r="r" b="b"/>
              <a:pathLst>
                <a:path w="944" h="542">
                  <a:moveTo>
                    <a:pt x="0" y="542"/>
                  </a:moveTo>
                  <a:lnTo>
                    <a:pt x="944" y="0"/>
                  </a:lnTo>
                  <a:lnTo>
                    <a:pt x="0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905" y="2162"/>
              <a:ext cx="1263" cy="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3" y="658"/>
                </a:cxn>
                <a:cxn ang="0">
                  <a:pos x="1263" y="0"/>
                </a:cxn>
                <a:cxn ang="0">
                  <a:pos x="0" y="0"/>
                </a:cxn>
              </a:cxnLst>
              <a:rect l="0" t="0" r="r" b="b"/>
              <a:pathLst>
                <a:path w="1263" h="658">
                  <a:moveTo>
                    <a:pt x="0" y="0"/>
                  </a:moveTo>
                  <a:lnTo>
                    <a:pt x="1263" y="658"/>
                  </a:lnTo>
                  <a:lnTo>
                    <a:pt x="1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027" y="2162"/>
              <a:ext cx="1268" cy="654"/>
            </a:xfrm>
            <a:custGeom>
              <a:avLst/>
              <a:gdLst/>
              <a:ahLst/>
              <a:cxnLst>
                <a:cxn ang="0">
                  <a:pos x="1268" y="0"/>
                </a:cxn>
                <a:cxn ang="0">
                  <a:pos x="0" y="654"/>
                </a:cxn>
                <a:cxn ang="0">
                  <a:pos x="0" y="0"/>
                </a:cxn>
                <a:cxn ang="0">
                  <a:pos x="1268" y="0"/>
                </a:cxn>
              </a:cxnLst>
              <a:rect l="0" t="0" r="r" b="b"/>
              <a:pathLst>
                <a:path w="1268" h="654">
                  <a:moveTo>
                    <a:pt x="1268" y="0"/>
                  </a:moveTo>
                  <a:lnTo>
                    <a:pt x="0" y="654"/>
                  </a:lnTo>
                  <a:lnTo>
                    <a:pt x="0" y="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1905" y="3651"/>
              <a:ext cx="1263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263" y="0"/>
                </a:cxn>
                <a:cxn ang="0">
                  <a:pos x="1263" y="654"/>
                </a:cxn>
                <a:cxn ang="0">
                  <a:pos x="0" y="654"/>
                </a:cxn>
              </a:cxnLst>
              <a:rect l="0" t="0" r="r" b="b"/>
              <a:pathLst>
                <a:path w="1263" h="654">
                  <a:moveTo>
                    <a:pt x="0" y="654"/>
                  </a:moveTo>
                  <a:lnTo>
                    <a:pt x="1263" y="0"/>
                  </a:lnTo>
                  <a:lnTo>
                    <a:pt x="1263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4027" y="3647"/>
              <a:ext cx="1268" cy="658"/>
            </a:xfrm>
            <a:custGeom>
              <a:avLst/>
              <a:gdLst/>
              <a:ahLst/>
              <a:cxnLst>
                <a:cxn ang="0">
                  <a:pos x="1268" y="658"/>
                </a:cxn>
                <a:cxn ang="0">
                  <a:pos x="0" y="0"/>
                </a:cxn>
                <a:cxn ang="0">
                  <a:pos x="0" y="658"/>
                </a:cxn>
                <a:cxn ang="0">
                  <a:pos x="1268" y="658"/>
                </a:cxn>
              </a:cxnLst>
              <a:rect l="0" t="0" r="r" b="b"/>
              <a:pathLst>
                <a:path w="1268" h="658">
                  <a:moveTo>
                    <a:pt x="1268" y="658"/>
                  </a:moveTo>
                  <a:lnTo>
                    <a:pt x="0" y="0"/>
                  </a:lnTo>
                  <a:lnTo>
                    <a:pt x="0" y="658"/>
                  </a:lnTo>
                  <a:lnTo>
                    <a:pt x="1268" y="6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" name="Group 15"/>
            <p:cNvGrpSpPr>
              <a:grpSpLocks/>
            </p:cNvGrpSpPr>
            <p:nvPr userDrawn="1"/>
          </p:nvGrpSpPr>
          <p:grpSpPr bwMode="auto">
            <a:xfrm>
              <a:off x="1435" y="2162"/>
              <a:ext cx="4325" cy="2143"/>
              <a:chOff x="1435" y="2162"/>
              <a:chExt cx="4325" cy="2143"/>
            </a:xfrm>
          </p:grpSpPr>
          <p:sp>
            <p:nvSpPr>
              <p:cNvPr id="16" name="Freeform 16"/>
              <p:cNvSpPr>
                <a:spLocks/>
              </p:cNvSpPr>
              <p:nvPr userDrawn="1"/>
            </p:nvSpPr>
            <p:spPr bwMode="auto">
              <a:xfrm>
                <a:off x="1435" y="2162"/>
                <a:ext cx="1416" cy="7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16" y="788"/>
                  </a:cxn>
                  <a:cxn ang="0">
                    <a:pos x="1091" y="788"/>
                  </a:cxn>
                  <a:cxn ang="0">
                    <a:pos x="0" y="175"/>
                  </a:cxn>
                  <a:cxn ang="0">
                    <a:pos x="0" y="0"/>
                  </a:cxn>
                </a:cxnLst>
                <a:rect l="0" t="0" r="r" b="b"/>
                <a:pathLst>
                  <a:path w="1416" h="788">
                    <a:moveTo>
                      <a:pt x="0" y="0"/>
                    </a:moveTo>
                    <a:lnTo>
                      <a:pt x="1416" y="788"/>
                    </a:lnTo>
                    <a:lnTo>
                      <a:pt x="1091" y="788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7"/>
              <p:cNvSpPr>
                <a:spLocks/>
              </p:cNvSpPr>
              <p:nvPr userDrawn="1"/>
            </p:nvSpPr>
            <p:spPr bwMode="auto">
              <a:xfrm>
                <a:off x="1435" y="3510"/>
                <a:ext cx="1790" cy="795"/>
              </a:xfrm>
              <a:custGeom>
                <a:avLst/>
                <a:gdLst/>
                <a:ahLst/>
                <a:cxnLst>
                  <a:cxn ang="0">
                    <a:pos x="322" y="795"/>
                  </a:cxn>
                  <a:cxn ang="0">
                    <a:pos x="1790" y="0"/>
                  </a:cxn>
                  <a:cxn ang="0">
                    <a:pos x="1484" y="0"/>
                  </a:cxn>
                  <a:cxn ang="0">
                    <a:pos x="0" y="795"/>
                  </a:cxn>
                  <a:cxn ang="0">
                    <a:pos x="322" y="795"/>
                  </a:cxn>
                </a:cxnLst>
                <a:rect l="0" t="0" r="r" b="b"/>
                <a:pathLst>
                  <a:path w="1790" h="795">
                    <a:moveTo>
                      <a:pt x="322" y="795"/>
                    </a:moveTo>
                    <a:lnTo>
                      <a:pt x="1790" y="0"/>
                    </a:lnTo>
                    <a:lnTo>
                      <a:pt x="1484" y="0"/>
                    </a:lnTo>
                    <a:lnTo>
                      <a:pt x="0" y="795"/>
                    </a:lnTo>
                    <a:lnTo>
                      <a:pt x="322" y="7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 userDrawn="1"/>
            </p:nvSpPr>
            <p:spPr bwMode="auto">
              <a:xfrm>
                <a:off x="4003" y="2162"/>
                <a:ext cx="1752" cy="774"/>
              </a:xfrm>
              <a:custGeom>
                <a:avLst/>
                <a:gdLst/>
                <a:ahLst/>
                <a:cxnLst>
                  <a:cxn ang="0">
                    <a:pos x="1462" y="0"/>
                  </a:cxn>
                  <a:cxn ang="0">
                    <a:pos x="0" y="774"/>
                  </a:cxn>
                  <a:cxn ang="0">
                    <a:pos x="301" y="774"/>
                  </a:cxn>
                  <a:cxn ang="0">
                    <a:pos x="1752" y="0"/>
                  </a:cxn>
                  <a:cxn ang="0">
                    <a:pos x="1462" y="0"/>
                  </a:cxn>
                </a:cxnLst>
                <a:rect l="0" t="0" r="r" b="b"/>
                <a:pathLst>
                  <a:path w="1752" h="774">
                    <a:moveTo>
                      <a:pt x="1462" y="0"/>
                    </a:moveTo>
                    <a:lnTo>
                      <a:pt x="0" y="774"/>
                    </a:lnTo>
                    <a:lnTo>
                      <a:pt x="301" y="774"/>
                    </a:lnTo>
                    <a:lnTo>
                      <a:pt x="1752" y="0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 userDrawn="1"/>
            </p:nvSpPr>
            <p:spPr bwMode="auto">
              <a:xfrm>
                <a:off x="4349" y="3506"/>
                <a:ext cx="1411" cy="787"/>
              </a:xfrm>
              <a:custGeom>
                <a:avLst/>
                <a:gdLst/>
                <a:ahLst/>
                <a:cxnLst>
                  <a:cxn ang="0">
                    <a:pos x="1411" y="787"/>
                  </a:cxn>
                  <a:cxn ang="0">
                    <a:pos x="0" y="0"/>
                  </a:cxn>
                  <a:cxn ang="0">
                    <a:pos x="304" y="0"/>
                  </a:cxn>
                  <a:cxn ang="0">
                    <a:pos x="1411" y="629"/>
                  </a:cxn>
                  <a:cxn ang="0">
                    <a:pos x="1411" y="787"/>
                  </a:cxn>
                </a:cxnLst>
                <a:rect l="0" t="0" r="r" b="b"/>
                <a:pathLst>
                  <a:path w="1411" h="787">
                    <a:moveTo>
                      <a:pt x="1411" y="787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1411" y="629"/>
                    </a:lnTo>
                    <a:lnTo>
                      <a:pt x="1411" y="7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0" name="Group 20"/>
          <p:cNvGrpSpPr>
            <a:grpSpLocks/>
          </p:cNvGrpSpPr>
          <p:nvPr userDrawn="1"/>
        </p:nvGrpSpPr>
        <p:grpSpPr bwMode="auto">
          <a:xfrm rot="-5400000">
            <a:off x="-575469" y="4004469"/>
            <a:ext cx="3436938" cy="2286000"/>
            <a:chOff x="1435" y="2160"/>
            <a:chExt cx="4325" cy="2147"/>
          </a:xfrm>
        </p:grpSpPr>
        <p:sp>
          <p:nvSpPr>
            <p:cNvPr id="21" name="Rectangle 21"/>
            <p:cNvSpPr>
              <a:spLocks noChangeArrowheads="1"/>
            </p:cNvSpPr>
            <p:nvPr userDrawn="1"/>
          </p:nvSpPr>
          <p:spPr bwMode="auto">
            <a:xfrm>
              <a:off x="1437" y="2160"/>
              <a:ext cx="4319" cy="2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1435" y="2161"/>
              <a:ext cx="4325" cy="2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5" y="0"/>
                </a:cxn>
                <a:cxn ang="0">
                  <a:pos x="4325" y="2143"/>
                </a:cxn>
                <a:cxn ang="0">
                  <a:pos x="14" y="2143"/>
                </a:cxn>
                <a:cxn ang="0">
                  <a:pos x="0" y="0"/>
                </a:cxn>
              </a:cxnLst>
              <a:rect l="0" t="0" r="r" b="b"/>
              <a:pathLst>
                <a:path w="4325" h="2143">
                  <a:moveTo>
                    <a:pt x="0" y="0"/>
                  </a:moveTo>
                  <a:lnTo>
                    <a:pt x="4325" y="0"/>
                  </a:lnTo>
                  <a:lnTo>
                    <a:pt x="4325" y="2143"/>
                  </a:lnTo>
                  <a:lnTo>
                    <a:pt x="14" y="2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1435" y="2161"/>
              <a:ext cx="4325" cy="2144"/>
            </a:xfrm>
            <a:custGeom>
              <a:avLst/>
              <a:gdLst/>
              <a:ahLst/>
              <a:cxnLst>
                <a:cxn ang="0">
                  <a:pos x="1892" y="0"/>
                </a:cxn>
                <a:cxn ang="0">
                  <a:pos x="1892" y="892"/>
                </a:cxn>
                <a:cxn ang="0">
                  <a:pos x="0" y="892"/>
                </a:cxn>
                <a:cxn ang="0">
                  <a:pos x="0" y="1251"/>
                </a:cxn>
                <a:cxn ang="0">
                  <a:pos x="1892" y="1251"/>
                </a:cxn>
                <a:cxn ang="0">
                  <a:pos x="1892" y="2143"/>
                </a:cxn>
                <a:cxn ang="0">
                  <a:pos x="2438" y="2143"/>
                </a:cxn>
                <a:cxn ang="0">
                  <a:pos x="2438" y="1251"/>
                </a:cxn>
                <a:cxn ang="0">
                  <a:pos x="4325" y="1251"/>
                </a:cxn>
                <a:cxn ang="0">
                  <a:pos x="4325" y="892"/>
                </a:cxn>
                <a:cxn ang="0">
                  <a:pos x="2438" y="892"/>
                </a:cxn>
                <a:cxn ang="0">
                  <a:pos x="2438" y="0"/>
                </a:cxn>
                <a:cxn ang="0">
                  <a:pos x="1892" y="0"/>
                </a:cxn>
              </a:cxnLst>
              <a:rect l="0" t="0" r="r" b="b"/>
              <a:pathLst>
                <a:path w="4325" h="2143">
                  <a:moveTo>
                    <a:pt x="1892" y="0"/>
                  </a:moveTo>
                  <a:lnTo>
                    <a:pt x="1892" y="892"/>
                  </a:lnTo>
                  <a:lnTo>
                    <a:pt x="0" y="892"/>
                  </a:lnTo>
                  <a:lnTo>
                    <a:pt x="0" y="1251"/>
                  </a:lnTo>
                  <a:lnTo>
                    <a:pt x="1892" y="1251"/>
                  </a:lnTo>
                  <a:lnTo>
                    <a:pt x="1892" y="2143"/>
                  </a:lnTo>
                  <a:lnTo>
                    <a:pt x="2438" y="2143"/>
                  </a:lnTo>
                  <a:lnTo>
                    <a:pt x="2438" y="1251"/>
                  </a:lnTo>
                  <a:lnTo>
                    <a:pt x="4325" y="1251"/>
                  </a:lnTo>
                  <a:lnTo>
                    <a:pt x="4325" y="892"/>
                  </a:lnTo>
                  <a:lnTo>
                    <a:pt x="2438" y="892"/>
                  </a:lnTo>
                  <a:lnTo>
                    <a:pt x="2438" y="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4813" y="2419"/>
              <a:ext cx="943" cy="541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0" y="542"/>
                </a:cxn>
                <a:cxn ang="0">
                  <a:pos x="943" y="542"/>
                </a:cxn>
                <a:cxn ang="0">
                  <a:pos x="943" y="0"/>
                </a:cxn>
              </a:cxnLst>
              <a:rect l="0" t="0" r="r" b="b"/>
              <a:pathLst>
                <a:path w="943" h="542">
                  <a:moveTo>
                    <a:pt x="943" y="0"/>
                  </a:moveTo>
                  <a:lnTo>
                    <a:pt x="0" y="542"/>
                  </a:lnTo>
                  <a:lnTo>
                    <a:pt x="943" y="542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435" y="2419"/>
              <a:ext cx="945" cy="5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4" y="542"/>
                </a:cxn>
                <a:cxn ang="0">
                  <a:pos x="0" y="542"/>
                </a:cxn>
                <a:cxn ang="0">
                  <a:pos x="0" y="0"/>
                </a:cxn>
              </a:cxnLst>
              <a:rect l="0" t="0" r="r" b="b"/>
              <a:pathLst>
                <a:path w="944" h="542">
                  <a:moveTo>
                    <a:pt x="0" y="0"/>
                  </a:moveTo>
                  <a:lnTo>
                    <a:pt x="944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4813" y="3506"/>
              <a:ext cx="943" cy="541"/>
            </a:xfrm>
            <a:custGeom>
              <a:avLst/>
              <a:gdLst/>
              <a:ahLst/>
              <a:cxnLst>
                <a:cxn ang="0">
                  <a:pos x="943" y="542"/>
                </a:cxn>
                <a:cxn ang="0">
                  <a:pos x="0" y="0"/>
                </a:cxn>
                <a:cxn ang="0">
                  <a:pos x="943" y="0"/>
                </a:cxn>
                <a:cxn ang="0">
                  <a:pos x="943" y="542"/>
                </a:cxn>
              </a:cxnLst>
              <a:rect l="0" t="0" r="r" b="b"/>
              <a:pathLst>
                <a:path w="943" h="542">
                  <a:moveTo>
                    <a:pt x="943" y="542"/>
                  </a:moveTo>
                  <a:lnTo>
                    <a:pt x="0" y="0"/>
                  </a:lnTo>
                  <a:lnTo>
                    <a:pt x="943" y="0"/>
                  </a:lnTo>
                  <a:lnTo>
                    <a:pt x="943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1435" y="3506"/>
              <a:ext cx="945" cy="541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944" y="0"/>
                </a:cxn>
                <a:cxn ang="0">
                  <a:pos x="0" y="0"/>
                </a:cxn>
                <a:cxn ang="0">
                  <a:pos x="0" y="542"/>
                </a:cxn>
              </a:cxnLst>
              <a:rect l="0" t="0" r="r" b="b"/>
              <a:pathLst>
                <a:path w="944" h="542">
                  <a:moveTo>
                    <a:pt x="0" y="542"/>
                  </a:moveTo>
                  <a:lnTo>
                    <a:pt x="944" y="0"/>
                  </a:lnTo>
                  <a:lnTo>
                    <a:pt x="0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1904" y="2161"/>
              <a:ext cx="1265" cy="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3" y="658"/>
                </a:cxn>
                <a:cxn ang="0">
                  <a:pos x="1263" y="0"/>
                </a:cxn>
                <a:cxn ang="0">
                  <a:pos x="0" y="0"/>
                </a:cxn>
              </a:cxnLst>
              <a:rect l="0" t="0" r="r" b="b"/>
              <a:pathLst>
                <a:path w="1263" h="658">
                  <a:moveTo>
                    <a:pt x="0" y="0"/>
                  </a:moveTo>
                  <a:lnTo>
                    <a:pt x="1263" y="658"/>
                  </a:lnTo>
                  <a:lnTo>
                    <a:pt x="1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4026" y="2161"/>
              <a:ext cx="1269" cy="655"/>
            </a:xfrm>
            <a:custGeom>
              <a:avLst/>
              <a:gdLst/>
              <a:ahLst/>
              <a:cxnLst>
                <a:cxn ang="0">
                  <a:pos x="1268" y="0"/>
                </a:cxn>
                <a:cxn ang="0">
                  <a:pos x="0" y="654"/>
                </a:cxn>
                <a:cxn ang="0">
                  <a:pos x="0" y="0"/>
                </a:cxn>
                <a:cxn ang="0">
                  <a:pos x="1268" y="0"/>
                </a:cxn>
              </a:cxnLst>
              <a:rect l="0" t="0" r="r" b="b"/>
              <a:pathLst>
                <a:path w="1268" h="654">
                  <a:moveTo>
                    <a:pt x="1268" y="0"/>
                  </a:moveTo>
                  <a:lnTo>
                    <a:pt x="0" y="654"/>
                  </a:lnTo>
                  <a:lnTo>
                    <a:pt x="0" y="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1904" y="3651"/>
              <a:ext cx="1265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263" y="0"/>
                </a:cxn>
                <a:cxn ang="0">
                  <a:pos x="1263" y="654"/>
                </a:cxn>
                <a:cxn ang="0">
                  <a:pos x="0" y="654"/>
                </a:cxn>
              </a:cxnLst>
              <a:rect l="0" t="0" r="r" b="b"/>
              <a:pathLst>
                <a:path w="1263" h="654">
                  <a:moveTo>
                    <a:pt x="0" y="654"/>
                  </a:moveTo>
                  <a:lnTo>
                    <a:pt x="1263" y="0"/>
                  </a:lnTo>
                  <a:lnTo>
                    <a:pt x="1263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4026" y="3647"/>
              <a:ext cx="1269" cy="659"/>
            </a:xfrm>
            <a:custGeom>
              <a:avLst/>
              <a:gdLst/>
              <a:ahLst/>
              <a:cxnLst>
                <a:cxn ang="0">
                  <a:pos x="1268" y="658"/>
                </a:cxn>
                <a:cxn ang="0">
                  <a:pos x="0" y="0"/>
                </a:cxn>
                <a:cxn ang="0">
                  <a:pos x="0" y="658"/>
                </a:cxn>
                <a:cxn ang="0">
                  <a:pos x="1268" y="658"/>
                </a:cxn>
              </a:cxnLst>
              <a:rect l="0" t="0" r="r" b="b"/>
              <a:pathLst>
                <a:path w="1268" h="658">
                  <a:moveTo>
                    <a:pt x="1268" y="658"/>
                  </a:moveTo>
                  <a:lnTo>
                    <a:pt x="0" y="0"/>
                  </a:lnTo>
                  <a:lnTo>
                    <a:pt x="0" y="658"/>
                  </a:lnTo>
                  <a:lnTo>
                    <a:pt x="1268" y="6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2" name="Group 32"/>
            <p:cNvGrpSpPr>
              <a:grpSpLocks/>
            </p:cNvGrpSpPr>
            <p:nvPr userDrawn="1"/>
          </p:nvGrpSpPr>
          <p:grpSpPr bwMode="auto">
            <a:xfrm>
              <a:off x="1431" y="2161"/>
              <a:ext cx="4325" cy="2145"/>
              <a:chOff x="1431" y="2161"/>
              <a:chExt cx="4325" cy="2145"/>
            </a:xfrm>
          </p:grpSpPr>
          <p:sp>
            <p:nvSpPr>
              <p:cNvPr id="33" name="Freeform 33"/>
              <p:cNvSpPr>
                <a:spLocks/>
              </p:cNvSpPr>
              <p:nvPr userDrawn="1"/>
            </p:nvSpPr>
            <p:spPr bwMode="auto">
              <a:xfrm>
                <a:off x="1435" y="2161"/>
                <a:ext cx="1416" cy="7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16" y="788"/>
                  </a:cxn>
                  <a:cxn ang="0">
                    <a:pos x="1091" y="788"/>
                  </a:cxn>
                  <a:cxn ang="0">
                    <a:pos x="0" y="175"/>
                  </a:cxn>
                  <a:cxn ang="0">
                    <a:pos x="0" y="0"/>
                  </a:cxn>
                </a:cxnLst>
                <a:rect l="0" t="0" r="r" b="b"/>
                <a:pathLst>
                  <a:path w="1416" h="788">
                    <a:moveTo>
                      <a:pt x="0" y="0"/>
                    </a:moveTo>
                    <a:lnTo>
                      <a:pt x="1416" y="788"/>
                    </a:lnTo>
                    <a:lnTo>
                      <a:pt x="1091" y="788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34"/>
              <p:cNvSpPr>
                <a:spLocks/>
              </p:cNvSpPr>
              <p:nvPr userDrawn="1"/>
            </p:nvSpPr>
            <p:spPr bwMode="auto">
              <a:xfrm>
                <a:off x="1431" y="3511"/>
                <a:ext cx="1790" cy="795"/>
              </a:xfrm>
              <a:custGeom>
                <a:avLst/>
                <a:gdLst/>
                <a:ahLst/>
                <a:cxnLst>
                  <a:cxn ang="0">
                    <a:pos x="322" y="795"/>
                  </a:cxn>
                  <a:cxn ang="0">
                    <a:pos x="1790" y="0"/>
                  </a:cxn>
                  <a:cxn ang="0">
                    <a:pos x="1484" y="0"/>
                  </a:cxn>
                  <a:cxn ang="0">
                    <a:pos x="0" y="795"/>
                  </a:cxn>
                  <a:cxn ang="0">
                    <a:pos x="322" y="795"/>
                  </a:cxn>
                </a:cxnLst>
                <a:rect l="0" t="0" r="r" b="b"/>
                <a:pathLst>
                  <a:path w="1790" h="795">
                    <a:moveTo>
                      <a:pt x="322" y="795"/>
                    </a:moveTo>
                    <a:lnTo>
                      <a:pt x="1790" y="0"/>
                    </a:lnTo>
                    <a:lnTo>
                      <a:pt x="1484" y="0"/>
                    </a:lnTo>
                    <a:lnTo>
                      <a:pt x="0" y="795"/>
                    </a:lnTo>
                    <a:lnTo>
                      <a:pt x="322" y="7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 userDrawn="1"/>
            </p:nvSpPr>
            <p:spPr bwMode="auto">
              <a:xfrm>
                <a:off x="4002" y="2161"/>
                <a:ext cx="1752" cy="774"/>
              </a:xfrm>
              <a:custGeom>
                <a:avLst/>
                <a:gdLst/>
                <a:ahLst/>
                <a:cxnLst>
                  <a:cxn ang="0">
                    <a:pos x="1462" y="0"/>
                  </a:cxn>
                  <a:cxn ang="0">
                    <a:pos x="0" y="774"/>
                  </a:cxn>
                  <a:cxn ang="0">
                    <a:pos x="301" y="774"/>
                  </a:cxn>
                  <a:cxn ang="0">
                    <a:pos x="1752" y="0"/>
                  </a:cxn>
                  <a:cxn ang="0">
                    <a:pos x="1462" y="0"/>
                  </a:cxn>
                </a:cxnLst>
                <a:rect l="0" t="0" r="r" b="b"/>
                <a:pathLst>
                  <a:path w="1752" h="774">
                    <a:moveTo>
                      <a:pt x="1462" y="0"/>
                    </a:moveTo>
                    <a:lnTo>
                      <a:pt x="0" y="774"/>
                    </a:lnTo>
                    <a:lnTo>
                      <a:pt x="301" y="774"/>
                    </a:lnTo>
                    <a:lnTo>
                      <a:pt x="1752" y="0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36"/>
              <p:cNvSpPr>
                <a:spLocks/>
              </p:cNvSpPr>
              <p:nvPr userDrawn="1"/>
            </p:nvSpPr>
            <p:spPr bwMode="auto">
              <a:xfrm>
                <a:off x="4346" y="3506"/>
                <a:ext cx="1410" cy="786"/>
              </a:xfrm>
              <a:custGeom>
                <a:avLst/>
                <a:gdLst/>
                <a:ahLst/>
                <a:cxnLst>
                  <a:cxn ang="0">
                    <a:pos x="1411" y="787"/>
                  </a:cxn>
                  <a:cxn ang="0">
                    <a:pos x="0" y="0"/>
                  </a:cxn>
                  <a:cxn ang="0">
                    <a:pos x="304" y="0"/>
                  </a:cxn>
                  <a:cxn ang="0">
                    <a:pos x="1411" y="629"/>
                  </a:cxn>
                  <a:cxn ang="0">
                    <a:pos x="1411" y="787"/>
                  </a:cxn>
                </a:cxnLst>
                <a:rect l="0" t="0" r="r" b="b"/>
                <a:pathLst>
                  <a:path w="1411" h="787">
                    <a:moveTo>
                      <a:pt x="1411" y="787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1411" y="629"/>
                    </a:lnTo>
                    <a:lnTo>
                      <a:pt x="1411" y="7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37" name="Group 37"/>
          <p:cNvGrpSpPr>
            <a:grpSpLocks/>
          </p:cNvGrpSpPr>
          <p:nvPr userDrawn="1"/>
        </p:nvGrpSpPr>
        <p:grpSpPr bwMode="auto">
          <a:xfrm rot="-5400000">
            <a:off x="6282531" y="567531"/>
            <a:ext cx="3436938" cy="2286000"/>
            <a:chOff x="1435" y="2160"/>
            <a:chExt cx="4325" cy="2147"/>
          </a:xfrm>
        </p:grpSpPr>
        <p:sp>
          <p:nvSpPr>
            <p:cNvPr id="38" name="Rectangle 38"/>
            <p:cNvSpPr>
              <a:spLocks noChangeArrowheads="1"/>
            </p:cNvSpPr>
            <p:nvPr userDrawn="1"/>
          </p:nvSpPr>
          <p:spPr bwMode="auto">
            <a:xfrm>
              <a:off x="1437" y="2160"/>
              <a:ext cx="4319" cy="2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1435" y="2161"/>
              <a:ext cx="4325" cy="2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5" y="0"/>
                </a:cxn>
                <a:cxn ang="0">
                  <a:pos x="4325" y="2143"/>
                </a:cxn>
                <a:cxn ang="0">
                  <a:pos x="14" y="2143"/>
                </a:cxn>
                <a:cxn ang="0">
                  <a:pos x="0" y="0"/>
                </a:cxn>
              </a:cxnLst>
              <a:rect l="0" t="0" r="r" b="b"/>
              <a:pathLst>
                <a:path w="4325" h="2143">
                  <a:moveTo>
                    <a:pt x="0" y="0"/>
                  </a:moveTo>
                  <a:lnTo>
                    <a:pt x="4325" y="0"/>
                  </a:lnTo>
                  <a:lnTo>
                    <a:pt x="4325" y="2143"/>
                  </a:lnTo>
                  <a:lnTo>
                    <a:pt x="14" y="2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1435" y="2161"/>
              <a:ext cx="4325" cy="2144"/>
            </a:xfrm>
            <a:custGeom>
              <a:avLst/>
              <a:gdLst/>
              <a:ahLst/>
              <a:cxnLst>
                <a:cxn ang="0">
                  <a:pos x="1892" y="0"/>
                </a:cxn>
                <a:cxn ang="0">
                  <a:pos x="1892" y="892"/>
                </a:cxn>
                <a:cxn ang="0">
                  <a:pos x="0" y="892"/>
                </a:cxn>
                <a:cxn ang="0">
                  <a:pos x="0" y="1251"/>
                </a:cxn>
                <a:cxn ang="0">
                  <a:pos x="1892" y="1251"/>
                </a:cxn>
                <a:cxn ang="0">
                  <a:pos x="1892" y="2143"/>
                </a:cxn>
                <a:cxn ang="0">
                  <a:pos x="2438" y="2143"/>
                </a:cxn>
                <a:cxn ang="0">
                  <a:pos x="2438" y="1251"/>
                </a:cxn>
                <a:cxn ang="0">
                  <a:pos x="4325" y="1251"/>
                </a:cxn>
                <a:cxn ang="0">
                  <a:pos x="4325" y="892"/>
                </a:cxn>
                <a:cxn ang="0">
                  <a:pos x="2438" y="892"/>
                </a:cxn>
                <a:cxn ang="0">
                  <a:pos x="2438" y="0"/>
                </a:cxn>
                <a:cxn ang="0">
                  <a:pos x="1892" y="0"/>
                </a:cxn>
              </a:cxnLst>
              <a:rect l="0" t="0" r="r" b="b"/>
              <a:pathLst>
                <a:path w="4325" h="2143">
                  <a:moveTo>
                    <a:pt x="1892" y="0"/>
                  </a:moveTo>
                  <a:lnTo>
                    <a:pt x="1892" y="892"/>
                  </a:lnTo>
                  <a:lnTo>
                    <a:pt x="0" y="892"/>
                  </a:lnTo>
                  <a:lnTo>
                    <a:pt x="0" y="1251"/>
                  </a:lnTo>
                  <a:lnTo>
                    <a:pt x="1892" y="1251"/>
                  </a:lnTo>
                  <a:lnTo>
                    <a:pt x="1892" y="2143"/>
                  </a:lnTo>
                  <a:lnTo>
                    <a:pt x="2438" y="2143"/>
                  </a:lnTo>
                  <a:lnTo>
                    <a:pt x="2438" y="1251"/>
                  </a:lnTo>
                  <a:lnTo>
                    <a:pt x="4325" y="1251"/>
                  </a:lnTo>
                  <a:lnTo>
                    <a:pt x="4325" y="892"/>
                  </a:lnTo>
                  <a:lnTo>
                    <a:pt x="2438" y="892"/>
                  </a:lnTo>
                  <a:lnTo>
                    <a:pt x="2438" y="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4813" y="2419"/>
              <a:ext cx="943" cy="541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0" y="542"/>
                </a:cxn>
                <a:cxn ang="0">
                  <a:pos x="943" y="542"/>
                </a:cxn>
                <a:cxn ang="0">
                  <a:pos x="943" y="0"/>
                </a:cxn>
              </a:cxnLst>
              <a:rect l="0" t="0" r="r" b="b"/>
              <a:pathLst>
                <a:path w="943" h="542">
                  <a:moveTo>
                    <a:pt x="943" y="0"/>
                  </a:moveTo>
                  <a:lnTo>
                    <a:pt x="0" y="542"/>
                  </a:lnTo>
                  <a:lnTo>
                    <a:pt x="943" y="542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435" y="2419"/>
              <a:ext cx="945" cy="5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4" y="542"/>
                </a:cxn>
                <a:cxn ang="0">
                  <a:pos x="0" y="542"/>
                </a:cxn>
                <a:cxn ang="0">
                  <a:pos x="0" y="0"/>
                </a:cxn>
              </a:cxnLst>
              <a:rect l="0" t="0" r="r" b="b"/>
              <a:pathLst>
                <a:path w="944" h="542">
                  <a:moveTo>
                    <a:pt x="0" y="0"/>
                  </a:moveTo>
                  <a:lnTo>
                    <a:pt x="944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4813" y="3506"/>
              <a:ext cx="943" cy="541"/>
            </a:xfrm>
            <a:custGeom>
              <a:avLst/>
              <a:gdLst/>
              <a:ahLst/>
              <a:cxnLst>
                <a:cxn ang="0">
                  <a:pos x="943" y="542"/>
                </a:cxn>
                <a:cxn ang="0">
                  <a:pos x="0" y="0"/>
                </a:cxn>
                <a:cxn ang="0">
                  <a:pos x="943" y="0"/>
                </a:cxn>
                <a:cxn ang="0">
                  <a:pos x="943" y="542"/>
                </a:cxn>
              </a:cxnLst>
              <a:rect l="0" t="0" r="r" b="b"/>
              <a:pathLst>
                <a:path w="943" h="542">
                  <a:moveTo>
                    <a:pt x="943" y="542"/>
                  </a:moveTo>
                  <a:lnTo>
                    <a:pt x="0" y="0"/>
                  </a:lnTo>
                  <a:lnTo>
                    <a:pt x="943" y="0"/>
                  </a:lnTo>
                  <a:lnTo>
                    <a:pt x="943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435" y="3506"/>
              <a:ext cx="945" cy="541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944" y="0"/>
                </a:cxn>
                <a:cxn ang="0">
                  <a:pos x="0" y="0"/>
                </a:cxn>
                <a:cxn ang="0">
                  <a:pos x="0" y="542"/>
                </a:cxn>
              </a:cxnLst>
              <a:rect l="0" t="0" r="r" b="b"/>
              <a:pathLst>
                <a:path w="944" h="542">
                  <a:moveTo>
                    <a:pt x="0" y="542"/>
                  </a:moveTo>
                  <a:lnTo>
                    <a:pt x="944" y="0"/>
                  </a:lnTo>
                  <a:lnTo>
                    <a:pt x="0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1904" y="2161"/>
              <a:ext cx="1265" cy="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3" y="658"/>
                </a:cxn>
                <a:cxn ang="0">
                  <a:pos x="1263" y="0"/>
                </a:cxn>
                <a:cxn ang="0">
                  <a:pos x="0" y="0"/>
                </a:cxn>
              </a:cxnLst>
              <a:rect l="0" t="0" r="r" b="b"/>
              <a:pathLst>
                <a:path w="1263" h="658">
                  <a:moveTo>
                    <a:pt x="0" y="0"/>
                  </a:moveTo>
                  <a:lnTo>
                    <a:pt x="1263" y="658"/>
                  </a:lnTo>
                  <a:lnTo>
                    <a:pt x="1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4026" y="2161"/>
              <a:ext cx="1269" cy="655"/>
            </a:xfrm>
            <a:custGeom>
              <a:avLst/>
              <a:gdLst/>
              <a:ahLst/>
              <a:cxnLst>
                <a:cxn ang="0">
                  <a:pos x="1268" y="0"/>
                </a:cxn>
                <a:cxn ang="0">
                  <a:pos x="0" y="654"/>
                </a:cxn>
                <a:cxn ang="0">
                  <a:pos x="0" y="0"/>
                </a:cxn>
                <a:cxn ang="0">
                  <a:pos x="1268" y="0"/>
                </a:cxn>
              </a:cxnLst>
              <a:rect l="0" t="0" r="r" b="b"/>
              <a:pathLst>
                <a:path w="1268" h="654">
                  <a:moveTo>
                    <a:pt x="1268" y="0"/>
                  </a:moveTo>
                  <a:lnTo>
                    <a:pt x="0" y="654"/>
                  </a:lnTo>
                  <a:lnTo>
                    <a:pt x="0" y="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904" y="3651"/>
              <a:ext cx="1265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263" y="0"/>
                </a:cxn>
                <a:cxn ang="0">
                  <a:pos x="1263" y="654"/>
                </a:cxn>
                <a:cxn ang="0">
                  <a:pos x="0" y="654"/>
                </a:cxn>
              </a:cxnLst>
              <a:rect l="0" t="0" r="r" b="b"/>
              <a:pathLst>
                <a:path w="1263" h="654">
                  <a:moveTo>
                    <a:pt x="0" y="654"/>
                  </a:moveTo>
                  <a:lnTo>
                    <a:pt x="1263" y="0"/>
                  </a:lnTo>
                  <a:lnTo>
                    <a:pt x="1263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4026" y="3646"/>
              <a:ext cx="1269" cy="659"/>
            </a:xfrm>
            <a:custGeom>
              <a:avLst/>
              <a:gdLst/>
              <a:ahLst/>
              <a:cxnLst>
                <a:cxn ang="0">
                  <a:pos x="1268" y="658"/>
                </a:cxn>
                <a:cxn ang="0">
                  <a:pos x="0" y="0"/>
                </a:cxn>
                <a:cxn ang="0">
                  <a:pos x="0" y="658"/>
                </a:cxn>
                <a:cxn ang="0">
                  <a:pos x="1268" y="658"/>
                </a:cxn>
              </a:cxnLst>
              <a:rect l="0" t="0" r="r" b="b"/>
              <a:pathLst>
                <a:path w="1268" h="658">
                  <a:moveTo>
                    <a:pt x="1268" y="658"/>
                  </a:moveTo>
                  <a:lnTo>
                    <a:pt x="0" y="0"/>
                  </a:lnTo>
                  <a:lnTo>
                    <a:pt x="0" y="658"/>
                  </a:lnTo>
                  <a:lnTo>
                    <a:pt x="1268" y="6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9" name="Group 49"/>
            <p:cNvGrpSpPr>
              <a:grpSpLocks/>
            </p:cNvGrpSpPr>
            <p:nvPr userDrawn="1"/>
          </p:nvGrpSpPr>
          <p:grpSpPr bwMode="auto">
            <a:xfrm>
              <a:off x="1431" y="2161"/>
              <a:ext cx="4325" cy="2145"/>
              <a:chOff x="1431" y="2161"/>
              <a:chExt cx="4325" cy="2145"/>
            </a:xfrm>
          </p:grpSpPr>
          <p:sp>
            <p:nvSpPr>
              <p:cNvPr id="50" name="Freeform 50"/>
              <p:cNvSpPr>
                <a:spLocks/>
              </p:cNvSpPr>
              <p:nvPr userDrawn="1"/>
            </p:nvSpPr>
            <p:spPr bwMode="auto">
              <a:xfrm>
                <a:off x="1435" y="2161"/>
                <a:ext cx="1416" cy="7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16" y="788"/>
                  </a:cxn>
                  <a:cxn ang="0">
                    <a:pos x="1091" y="788"/>
                  </a:cxn>
                  <a:cxn ang="0">
                    <a:pos x="0" y="175"/>
                  </a:cxn>
                  <a:cxn ang="0">
                    <a:pos x="0" y="0"/>
                  </a:cxn>
                </a:cxnLst>
                <a:rect l="0" t="0" r="r" b="b"/>
                <a:pathLst>
                  <a:path w="1416" h="788">
                    <a:moveTo>
                      <a:pt x="0" y="0"/>
                    </a:moveTo>
                    <a:lnTo>
                      <a:pt x="1416" y="788"/>
                    </a:lnTo>
                    <a:lnTo>
                      <a:pt x="1091" y="788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 userDrawn="1"/>
            </p:nvSpPr>
            <p:spPr bwMode="auto">
              <a:xfrm>
                <a:off x="1431" y="3511"/>
                <a:ext cx="1790" cy="795"/>
              </a:xfrm>
              <a:custGeom>
                <a:avLst/>
                <a:gdLst/>
                <a:ahLst/>
                <a:cxnLst>
                  <a:cxn ang="0">
                    <a:pos x="322" y="795"/>
                  </a:cxn>
                  <a:cxn ang="0">
                    <a:pos x="1790" y="0"/>
                  </a:cxn>
                  <a:cxn ang="0">
                    <a:pos x="1484" y="0"/>
                  </a:cxn>
                  <a:cxn ang="0">
                    <a:pos x="0" y="795"/>
                  </a:cxn>
                  <a:cxn ang="0">
                    <a:pos x="322" y="795"/>
                  </a:cxn>
                </a:cxnLst>
                <a:rect l="0" t="0" r="r" b="b"/>
                <a:pathLst>
                  <a:path w="1790" h="795">
                    <a:moveTo>
                      <a:pt x="322" y="795"/>
                    </a:moveTo>
                    <a:lnTo>
                      <a:pt x="1790" y="0"/>
                    </a:lnTo>
                    <a:lnTo>
                      <a:pt x="1484" y="0"/>
                    </a:lnTo>
                    <a:lnTo>
                      <a:pt x="0" y="795"/>
                    </a:lnTo>
                    <a:lnTo>
                      <a:pt x="322" y="7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52"/>
              <p:cNvSpPr>
                <a:spLocks/>
              </p:cNvSpPr>
              <p:nvPr userDrawn="1"/>
            </p:nvSpPr>
            <p:spPr bwMode="auto">
              <a:xfrm>
                <a:off x="4002" y="2161"/>
                <a:ext cx="1752" cy="774"/>
              </a:xfrm>
              <a:custGeom>
                <a:avLst/>
                <a:gdLst/>
                <a:ahLst/>
                <a:cxnLst>
                  <a:cxn ang="0">
                    <a:pos x="1462" y="0"/>
                  </a:cxn>
                  <a:cxn ang="0">
                    <a:pos x="0" y="774"/>
                  </a:cxn>
                  <a:cxn ang="0">
                    <a:pos x="301" y="774"/>
                  </a:cxn>
                  <a:cxn ang="0">
                    <a:pos x="1752" y="0"/>
                  </a:cxn>
                  <a:cxn ang="0">
                    <a:pos x="1462" y="0"/>
                  </a:cxn>
                </a:cxnLst>
                <a:rect l="0" t="0" r="r" b="b"/>
                <a:pathLst>
                  <a:path w="1752" h="774">
                    <a:moveTo>
                      <a:pt x="1462" y="0"/>
                    </a:moveTo>
                    <a:lnTo>
                      <a:pt x="0" y="774"/>
                    </a:lnTo>
                    <a:lnTo>
                      <a:pt x="301" y="774"/>
                    </a:lnTo>
                    <a:lnTo>
                      <a:pt x="1752" y="0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 userDrawn="1"/>
            </p:nvSpPr>
            <p:spPr bwMode="auto">
              <a:xfrm>
                <a:off x="4346" y="3506"/>
                <a:ext cx="1410" cy="786"/>
              </a:xfrm>
              <a:custGeom>
                <a:avLst/>
                <a:gdLst/>
                <a:ahLst/>
                <a:cxnLst>
                  <a:cxn ang="0">
                    <a:pos x="1411" y="787"/>
                  </a:cxn>
                  <a:cxn ang="0">
                    <a:pos x="0" y="0"/>
                  </a:cxn>
                  <a:cxn ang="0">
                    <a:pos x="304" y="0"/>
                  </a:cxn>
                  <a:cxn ang="0">
                    <a:pos x="1411" y="629"/>
                  </a:cxn>
                  <a:cxn ang="0">
                    <a:pos x="1411" y="787"/>
                  </a:cxn>
                </a:cxnLst>
                <a:rect l="0" t="0" r="r" b="b"/>
                <a:pathLst>
                  <a:path w="1411" h="787">
                    <a:moveTo>
                      <a:pt x="1411" y="787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1411" y="629"/>
                    </a:lnTo>
                    <a:lnTo>
                      <a:pt x="1411" y="7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Freeform 69"/>
          <p:cNvSpPr>
            <a:spLocks/>
          </p:cNvSpPr>
          <p:nvPr userDrawn="1"/>
        </p:nvSpPr>
        <p:spPr bwMode="auto">
          <a:xfrm rot="5400000">
            <a:off x="1190625" y="-1228725"/>
            <a:ext cx="6896100" cy="9277350"/>
          </a:xfrm>
          <a:custGeom>
            <a:avLst/>
            <a:gdLst/>
            <a:ahLst/>
            <a:cxnLst>
              <a:cxn ang="0">
                <a:pos x="396" y="48"/>
              </a:cxn>
              <a:cxn ang="0">
                <a:pos x="5820" y="3888"/>
              </a:cxn>
              <a:cxn ang="0">
                <a:pos x="5820" y="4404"/>
              </a:cxn>
              <a:cxn ang="0">
                <a:pos x="5172" y="4404"/>
              </a:cxn>
              <a:cxn ang="0">
                <a:pos x="0" y="708"/>
              </a:cxn>
              <a:cxn ang="0">
                <a:pos x="12" y="0"/>
              </a:cxn>
              <a:cxn ang="0">
                <a:pos x="396" y="48"/>
              </a:cxn>
            </a:cxnLst>
            <a:rect l="0" t="0" r="r" b="b"/>
            <a:pathLst>
              <a:path w="5820" h="4404">
                <a:moveTo>
                  <a:pt x="396" y="48"/>
                </a:moveTo>
                <a:lnTo>
                  <a:pt x="5820" y="3888"/>
                </a:lnTo>
                <a:lnTo>
                  <a:pt x="5820" y="4404"/>
                </a:lnTo>
                <a:lnTo>
                  <a:pt x="5172" y="4404"/>
                </a:lnTo>
                <a:lnTo>
                  <a:pt x="0" y="708"/>
                </a:lnTo>
                <a:lnTo>
                  <a:pt x="12" y="0"/>
                </a:lnTo>
                <a:lnTo>
                  <a:pt x="396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1" name="Freeform 67"/>
          <p:cNvSpPr>
            <a:spLocks/>
          </p:cNvSpPr>
          <p:nvPr userDrawn="1"/>
        </p:nvSpPr>
        <p:spPr bwMode="auto">
          <a:xfrm>
            <a:off x="-76200" y="-76200"/>
            <a:ext cx="9239250" cy="6991350"/>
          </a:xfrm>
          <a:custGeom>
            <a:avLst/>
            <a:gdLst/>
            <a:ahLst/>
            <a:cxnLst>
              <a:cxn ang="0">
                <a:pos x="396" y="48"/>
              </a:cxn>
              <a:cxn ang="0">
                <a:pos x="5820" y="3888"/>
              </a:cxn>
              <a:cxn ang="0">
                <a:pos x="5820" y="4404"/>
              </a:cxn>
              <a:cxn ang="0">
                <a:pos x="5172" y="4404"/>
              </a:cxn>
              <a:cxn ang="0">
                <a:pos x="0" y="708"/>
              </a:cxn>
              <a:cxn ang="0">
                <a:pos x="12" y="0"/>
              </a:cxn>
              <a:cxn ang="0">
                <a:pos x="396" y="48"/>
              </a:cxn>
            </a:cxnLst>
            <a:rect l="0" t="0" r="r" b="b"/>
            <a:pathLst>
              <a:path w="5820" h="4404">
                <a:moveTo>
                  <a:pt x="396" y="48"/>
                </a:moveTo>
                <a:lnTo>
                  <a:pt x="5820" y="3888"/>
                </a:lnTo>
                <a:lnTo>
                  <a:pt x="5820" y="4404"/>
                </a:lnTo>
                <a:lnTo>
                  <a:pt x="5172" y="4404"/>
                </a:lnTo>
                <a:lnTo>
                  <a:pt x="0" y="708"/>
                </a:lnTo>
                <a:lnTo>
                  <a:pt x="12" y="0"/>
                </a:lnTo>
                <a:lnTo>
                  <a:pt x="396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" name="Freeform 71"/>
          <p:cNvSpPr>
            <a:spLocks/>
          </p:cNvSpPr>
          <p:nvPr userDrawn="1"/>
        </p:nvSpPr>
        <p:spPr bwMode="auto">
          <a:xfrm>
            <a:off x="5343525" y="-114300"/>
            <a:ext cx="3143250" cy="2657475"/>
          </a:xfrm>
          <a:custGeom>
            <a:avLst/>
            <a:gdLst/>
            <a:ahLst/>
            <a:cxnLst>
              <a:cxn ang="0">
                <a:pos x="1782" y="0"/>
              </a:cxn>
              <a:cxn ang="0">
                <a:pos x="2016" y="0"/>
              </a:cxn>
              <a:cxn ang="0">
                <a:pos x="2052" y="54"/>
              </a:cxn>
              <a:cxn ang="0">
                <a:pos x="18" y="1728"/>
              </a:cxn>
              <a:cxn ang="0">
                <a:pos x="0" y="1440"/>
              </a:cxn>
              <a:cxn ang="0">
                <a:pos x="1782" y="0"/>
              </a:cxn>
            </a:cxnLst>
            <a:rect l="0" t="0" r="r" b="b"/>
            <a:pathLst>
              <a:path w="2052" h="1728">
                <a:moveTo>
                  <a:pt x="1782" y="0"/>
                </a:moveTo>
                <a:lnTo>
                  <a:pt x="2016" y="0"/>
                </a:lnTo>
                <a:lnTo>
                  <a:pt x="2052" y="54"/>
                </a:lnTo>
                <a:lnTo>
                  <a:pt x="18" y="1728"/>
                </a:lnTo>
                <a:lnTo>
                  <a:pt x="0" y="1440"/>
                </a:lnTo>
                <a:lnTo>
                  <a:pt x="178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6" name="Freeform 72"/>
          <p:cNvSpPr>
            <a:spLocks/>
          </p:cNvSpPr>
          <p:nvPr userDrawn="1"/>
        </p:nvSpPr>
        <p:spPr bwMode="auto">
          <a:xfrm>
            <a:off x="371475" y="3971925"/>
            <a:ext cx="3771900" cy="2914650"/>
          </a:xfrm>
          <a:custGeom>
            <a:avLst/>
            <a:gdLst/>
            <a:ahLst/>
            <a:cxnLst>
              <a:cxn ang="0">
                <a:pos x="2196" y="180"/>
              </a:cxn>
              <a:cxn ang="0">
                <a:pos x="2070" y="0"/>
              </a:cxn>
              <a:cxn ang="0">
                <a:pos x="2081" y="31"/>
              </a:cxn>
              <a:cxn ang="0">
                <a:pos x="0" y="1656"/>
              </a:cxn>
              <a:cxn ang="0">
                <a:pos x="245" y="1692"/>
              </a:cxn>
              <a:cxn ang="0">
                <a:pos x="2196" y="180"/>
              </a:cxn>
            </a:cxnLst>
            <a:rect l="0" t="0" r="r" b="b"/>
            <a:pathLst>
              <a:path w="2196" h="1692">
                <a:moveTo>
                  <a:pt x="2196" y="180"/>
                </a:moveTo>
                <a:lnTo>
                  <a:pt x="2070" y="0"/>
                </a:lnTo>
                <a:lnTo>
                  <a:pt x="2081" y="31"/>
                </a:lnTo>
                <a:lnTo>
                  <a:pt x="0" y="1656"/>
                </a:lnTo>
                <a:lnTo>
                  <a:pt x="245" y="1692"/>
                </a:lnTo>
                <a:lnTo>
                  <a:pt x="2196" y="18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7" name="Freeform 73"/>
          <p:cNvSpPr>
            <a:spLocks/>
          </p:cNvSpPr>
          <p:nvPr userDrawn="1"/>
        </p:nvSpPr>
        <p:spPr bwMode="auto">
          <a:xfrm rot="-6480750">
            <a:off x="5695950" y="4029075"/>
            <a:ext cx="3486150" cy="2686050"/>
          </a:xfrm>
          <a:custGeom>
            <a:avLst/>
            <a:gdLst/>
            <a:ahLst/>
            <a:cxnLst>
              <a:cxn ang="0">
                <a:pos x="2196" y="180"/>
              </a:cxn>
              <a:cxn ang="0">
                <a:pos x="2070" y="0"/>
              </a:cxn>
              <a:cxn ang="0">
                <a:pos x="2081" y="31"/>
              </a:cxn>
              <a:cxn ang="0">
                <a:pos x="0" y="1656"/>
              </a:cxn>
              <a:cxn ang="0">
                <a:pos x="245" y="1692"/>
              </a:cxn>
              <a:cxn ang="0">
                <a:pos x="2196" y="180"/>
              </a:cxn>
            </a:cxnLst>
            <a:rect l="0" t="0" r="r" b="b"/>
            <a:pathLst>
              <a:path w="2196" h="1692">
                <a:moveTo>
                  <a:pt x="2196" y="180"/>
                </a:moveTo>
                <a:lnTo>
                  <a:pt x="2070" y="0"/>
                </a:lnTo>
                <a:lnTo>
                  <a:pt x="2081" y="31"/>
                </a:lnTo>
                <a:lnTo>
                  <a:pt x="0" y="1656"/>
                </a:lnTo>
                <a:lnTo>
                  <a:pt x="245" y="1692"/>
                </a:lnTo>
                <a:lnTo>
                  <a:pt x="2196" y="18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8" name="Freeform 74"/>
          <p:cNvSpPr>
            <a:spLocks/>
          </p:cNvSpPr>
          <p:nvPr userDrawn="1"/>
        </p:nvSpPr>
        <p:spPr bwMode="auto">
          <a:xfrm rot="4319250">
            <a:off x="-80963" y="350838"/>
            <a:ext cx="3656013" cy="2840038"/>
          </a:xfrm>
          <a:custGeom>
            <a:avLst/>
            <a:gdLst/>
            <a:ahLst/>
            <a:cxnLst>
              <a:cxn ang="0">
                <a:pos x="2196" y="180"/>
              </a:cxn>
              <a:cxn ang="0">
                <a:pos x="2070" y="0"/>
              </a:cxn>
              <a:cxn ang="0">
                <a:pos x="2081" y="31"/>
              </a:cxn>
              <a:cxn ang="0">
                <a:pos x="0" y="1656"/>
              </a:cxn>
              <a:cxn ang="0">
                <a:pos x="245" y="1692"/>
              </a:cxn>
              <a:cxn ang="0">
                <a:pos x="2196" y="180"/>
              </a:cxn>
            </a:cxnLst>
            <a:rect l="0" t="0" r="r" b="b"/>
            <a:pathLst>
              <a:path w="2196" h="1692">
                <a:moveTo>
                  <a:pt x="2196" y="180"/>
                </a:moveTo>
                <a:lnTo>
                  <a:pt x="2070" y="0"/>
                </a:lnTo>
                <a:lnTo>
                  <a:pt x="2081" y="31"/>
                </a:lnTo>
                <a:lnTo>
                  <a:pt x="0" y="1656"/>
                </a:lnTo>
                <a:lnTo>
                  <a:pt x="245" y="1692"/>
                </a:lnTo>
                <a:lnTo>
                  <a:pt x="2196" y="18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2590800"/>
            <a:ext cx="9144000" cy="169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 userDrawn="1"/>
        </p:nvSpPr>
        <p:spPr bwMode="auto">
          <a:xfrm rot="-5400000">
            <a:off x="1143793" y="2580482"/>
            <a:ext cx="6856413" cy="169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4019550" y="0"/>
            <a:ext cx="1106488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 userDrawn="1"/>
        </p:nvSpPr>
        <p:spPr bwMode="auto">
          <a:xfrm>
            <a:off x="0" y="2895600"/>
            <a:ext cx="9144000" cy="1104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038225" y="3009900"/>
            <a:ext cx="70866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British 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57150"/>
            <a:ext cx="866775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Intolerable Acts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933450"/>
            <a:ext cx="4133850" cy="5472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Passed to punish Boston for the Tea Party </a:t>
            </a:r>
          </a:p>
          <a:p>
            <a:r>
              <a:rPr lang="en-US"/>
              <a:t>Colonists could not hold town meetings</a:t>
            </a:r>
          </a:p>
          <a:p>
            <a:r>
              <a:rPr lang="en-US"/>
              <a:t>Port of Boston closed</a:t>
            </a:r>
          </a:p>
          <a:p>
            <a:r>
              <a:rPr lang="en-US"/>
              <a:t>Customs officials tried (court) in Britain</a:t>
            </a:r>
          </a:p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62550" y="933450"/>
            <a:ext cx="3562350" cy="5259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First Continental Congress meets</a:t>
            </a:r>
          </a:p>
          <a:p>
            <a:r>
              <a:rPr lang="en-US"/>
              <a:t>Individual colonies began to unify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429250" y="3771900"/>
          <a:ext cx="1806575" cy="1679575"/>
        </p:xfrm>
        <a:graphic>
          <a:graphicData uri="http://schemas.openxmlformats.org/presentationml/2006/ole">
            <p:oleObj spid="_x0000_s8194" name="Clip" r:id="rId3" imgW="1807200" imgH="1679760" progId="MS_ClipArt_Gallery.2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7181850" y="3879850"/>
          <a:ext cx="1709738" cy="2616200"/>
        </p:xfrm>
        <a:graphic>
          <a:graphicData uri="http://schemas.openxmlformats.org/presentationml/2006/ole">
            <p:oleObj spid="_x0000_s8195" name="Clip" r:id="rId4" imgW="4671000" imgH="71456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" y="95250"/>
            <a:ext cx="84582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“No taxation without representation!”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104900"/>
            <a:ext cx="8382000" cy="24796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Colonists had no                             representatives to                             speak for them in                            Parliament.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1450" y="3908425"/>
            <a:ext cx="8305800" cy="2693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Colonists resented not                       having a say in their own                           affairs.</a:t>
            </a:r>
          </a:p>
          <a:p>
            <a:r>
              <a:rPr lang="en-US"/>
              <a:t>Became a rallying cry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753100" y="4040188"/>
          <a:ext cx="2514600" cy="2495550"/>
        </p:xfrm>
        <a:graphic>
          <a:graphicData uri="http://schemas.openxmlformats.org/presentationml/2006/ole">
            <p:oleObj spid="_x0000_s9218" name="Clip" r:id="rId3" imgW="1803960" imgH="1791720" progId="MS_ClipArt_Gallery.2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41925" y="1200150"/>
            <a:ext cx="2921000" cy="2419350"/>
            <a:chOff x="3302" y="756"/>
            <a:chExt cx="1840" cy="1524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302" y="756"/>
            <a:ext cx="1630" cy="1524"/>
          </p:xfrm>
          <a:graphic>
            <a:graphicData uri="http://schemas.openxmlformats.org/presentationml/2006/ole">
              <p:oleObj spid="_x0000_s9219" name="Clip" r:id="rId4" imgW="3192120" imgH="3749400" progId="MS_ClipArt_Gallery.2">
                <p:embed/>
              </p:oleObj>
            </a:graphicData>
          </a:graphic>
        </p:graphicFrame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 rot="-89103">
              <a:off x="3582" y="888"/>
              <a:ext cx="156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buFontTx/>
                <a:buNone/>
              </a:pPr>
              <a:r>
                <a:rPr lang="en-US" sz="2400">
                  <a:solidFill>
                    <a:srgbClr val="000099"/>
                  </a:solidFill>
                </a:rPr>
                <a:t>do not call with a complaint</a:t>
              </a:r>
              <a:endParaRPr lang="en-US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9220" name="Object 8"/>
            <p:cNvGraphicFramePr>
              <a:graphicFrameLocks noChangeAspect="1"/>
            </p:cNvGraphicFramePr>
            <p:nvPr/>
          </p:nvGraphicFramePr>
          <p:xfrm>
            <a:off x="3768" y="1512"/>
            <a:ext cx="552" cy="552"/>
          </p:xfrm>
          <a:graphic>
            <a:graphicData uri="http://schemas.openxmlformats.org/presentationml/2006/ole">
              <p:oleObj spid="_x0000_s9220" name="Clip" r:id="rId5" imgW="1870560" imgH="187056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  <p:bldP spid="1946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533400" y="3028950"/>
            <a:ext cx="815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Other Acts and Events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150" y="47625"/>
            <a:ext cx="874395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The Boston Massacre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388" y="990600"/>
            <a:ext cx="4524375" cy="56959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A rioting mob confronted British soldiers at the Boston Customs House</a:t>
            </a:r>
          </a:p>
          <a:p>
            <a:endParaRPr lang="en-US" sz="2400"/>
          </a:p>
          <a:p>
            <a:endParaRPr lang="en-US" sz="1400"/>
          </a:p>
          <a:p>
            <a:r>
              <a:rPr lang="en-US"/>
              <a:t>Tensions rose         and shots were      fired into the      crowd, killing          five colonists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10125" y="1022350"/>
            <a:ext cx="3962400" cy="56832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Sam Adams       used the   opportunity          to whip up           anti-British    feeling by calling  the event a massacre</a:t>
            </a:r>
          </a:p>
          <a:p>
            <a:r>
              <a:rPr lang="en-US"/>
              <a:t>Two soldiers were found guilty of manslaughter, six were found not guilty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 l="2742" t="2380" r="4054" b="7143"/>
          <a:stretch>
            <a:fillRect/>
          </a:stretch>
        </p:blipFill>
        <p:spPr bwMode="auto">
          <a:xfrm>
            <a:off x="2905125" y="4103688"/>
            <a:ext cx="159543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1749425"/>
            <a:ext cx="1509712" cy="1981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6696075" y="1085850"/>
            <a:ext cx="2095500" cy="533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5750" y="104775"/>
            <a:ext cx="855345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Chronology of Events</a:t>
            </a:r>
          </a:p>
        </p:txBody>
      </p:sp>
      <p:sp>
        <p:nvSpPr>
          <p:cNvPr id="10251" name="Text Box 4"/>
          <p:cNvSpPr txBox="1">
            <a:spLocks noChangeArrowheads="1"/>
          </p:cNvSpPr>
          <p:nvPr/>
        </p:nvSpPr>
        <p:spPr bwMode="auto">
          <a:xfrm>
            <a:off x="95250" y="1085850"/>
            <a:ext cx="6591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French and Indian War- 1754-1763</a:t>
            </a:r>
          </a:p>
        </p:txBody>
      </p:sp>
      <p:sp>
        <p:nvSpPr>
          <p:cNvPr id="10252" name="Text Box 5"/>
          <p:cNvSpPr txBox="1">
            <a:spLocks noChangeArrowheads="1"/>
          </p:cNvSpPr>
          <p:nvPr/>
        </p:nvSpPr>
        <p:spPr bwMode="auto">
          <a:xfrm>
            <a:off x="114300" y="2295525"/>
            <a:ext cx="657225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Proclamation of 1763- 1763</a:t>
            </a:r>
          </a:p>
        </p:txBody>
      </p:sp>
      <p:sp>
        <p:nvSpPr>
          <p:cNvPr id="10253" name="Text Box 6"/>
          <p:cNvSpPr txBox="1">
            <a:spLocks noChangeArrowheads="1"/>
          </p:cNvSpPr>
          <p:nvPr/>
        </p:nvSpPr>
        <p:spPr bwMode="auto">
          <a:xfrm>
            <a:off x="76200" y="3486150"/>
            <a:ext cx="661035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Sugar Act- 1764</a:t>
            </a:r>
          </a:p>
        </p:txBody>
      </p:sp>
      <p:sp>
        <p:nvSpPr>
          <p:cNvPr id="10254" name="Text Box 7"/>
          <p:cNvSpPr txBox="1">
            <a:spLocks noChangeArrowheads="1"/>
          </p:cNvSpPr>
          <p:nvPr/>
        </p:nvSpPr>
        <p:spPr bwMode="auto">
          <a:xfrm>
            <a:off x="76200" y="4676775"/>
            <a:ext cx="661035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Stamp Act- 1765</a:t>
            </a: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76200" y="5867400"/>
            <a:ext cx="661035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Writs of Assistance- 1767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 flipH="1">
          <a:off x="6858000" y="1257300"/>
          <a:ext cx="952500" cy="635000"/>
        </p:xfrm>
        <a:graphic>
          <a:graphicData uri="http://schemas.openxmlformats.org/presentationml/2006/ole">
            <p:oleObj spid="_x0000_s10242" name="Clip" r:id="rId3" imgW="2857680" imgH="1904760" progId="MS_ClipArt_Gallery.2">
              <p:embed/>
            </p:oleObj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/>
        </p:nvGraphicFramePr>
        <p:xfrm flipH="1">
          <a:off x="7753350" y="1951038"/>
          <a:ext cx="862013" cy="1135062"/>
        </p:xfrm>
        <a:graphic>
          <a:graphicData uri="http://schemas.openxmlformats.org/presentationml/2006/ole">
            <p:oleObj spid="_x0000_s10243" name="Clip" r:id="rId4" imgW="1382400" imgH="1821240" progId="MS_ClipArt_Gallery.2">
              <p:embed/>
            </p:oleObj>
          </a:graphicData>
        </a:graphic>
      </p:graphicFrame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6896100" y="2398713"/>
          <a:ext cx="684213" cy="1030287"/>
        </p:xfrm>
        <a:graphic>
          <a:graphicData uri="http://schemas.openxmlformats.org/presentationml/2006/ole">
            <p:oleObj spid="_x0000_s10244" name="Clip" r:id="rId5" imgW="3800000" imgH="5714286" progId="MS_ClipArt_Gallery.2">
              <p:embed/>
            </p:oleObj>
          </a:graphicData>
        </a:graphic>
      </p:graphicFrame>
      <p:graphicFrame>
        <p:nvGraphicFramePr>
          <p:cNvPr id="10245" name="Object 12"/>
          <p:cNvGraphicFramePr>
            <a:graphicFrameLocks noChangeAspect="1"/>
          </p:cNvGraphicFramePr>
          <p:nvPr/>
        </p:nvGraphicFramePr>
        <p:xfrm>
          <a:off x="8045450" y="3848100"/>
          <a:ext cx="622300" cy="933450"/>
        </p:xfrm>
        <a:graphic>
          <a:graphicData uri="http://schemas.openxmlformats.org/presentationml/2006/ole">
            <p:oleObj spid="_x0000_s10245" name="Clip" r:id="rId6" imgW="4509720" imgH="6753240" progId="MS_ClipArt_Gallery.2">
              <p:embed/>
            </p:oleObj>
          </a:graphicData>
        </a:graphic>
      </p:graphicFrame>
      <p:graphicFrame>
        <p:nvGraphicFramePr>
          <p:cNvPr id="10246" name="Object 13"/>
          <p:cNvGraphicFramePr>
            <a:graphicFrameLocks noChangeAspect="1"/>
          </p:cNvGraphicFramePr>
          <p:nvPr/>
        </p:nvGraphicFramePr>
        <p:xfrm>
          <a:off x="6819900" y="3429000"/>
          <a:ext cx="1054100" cy="765175"/>
        </p:xfrm>
        <a:graphic>
          <a:graphicData uri="http://schemas.openxmlformats.org/presentationml/2006/ole">
            <p:oleObj spid="_x0000_s10246" name="Clip" r:id="rId7" imgW="4582440" imgH="3327480" progId="MS_ClipArt_Gallery.2">
              <p:embed/>
            </p:oleObj>
          </a:graphicData>
        </a:graphic>
      </p:graphicFrame>
      <p:graphicFrame>
        <p:nvGraphicFramePr>
          <p:cNvPr id="10247" name="Object 14"/>
          <p:cNvGraphicFramePr>
            <a:graphicFrameLocks noChangeAspect="1"/>
          </p:cNvGraphicFramePr>
          <p:nvPr/>
        </p:nvGraphicFramePr>
        <p:xfrm>
          <a:off x="6959600" y="4286250"/>
          <a:ext cx="873125" cy="1085850"/>
        </p:xfrm>
        <a:graphic>
          <a:graphicData uri="http://schemas.openxmlformats.org/presentationml/2006/ole">
            <p:oleObj spid="_x0000_s10247" name="Clip" r:id="rId8" imgW="1441440" imgH="1792800" progId="MS_ClipArt_Gallery.2">
              <p:embed/>
            </p:oleObj>
          </a:graphicData>
        </a:graphic>
      </p:graphicFrame>
      <p:graphicFrame>
        <p:nvGraphicFramePr>
          <p:cNvPr id="10248" name="Object 15"/>
          <p:cNvGraphicFramePr>
            <a:graphicFrameLocks noChangeAspect="1"/>
          </p:cNvGraphicFramePr>
          <p:nvPr/>
        </p:nvGraphicFramePr>
        <p:xfrm>
          <a:off x="7092950" y="5299075"/>
          <a:ext cx="1574800" cy="923925"/>
        </p:xfrm>
        <a:graphic>
          <a:graphicData uri="http://schemas.openxmlformats.org/presentationml/2006/ole">
            <p:oleObj spid="_x0000_s10248" name="Clip" r:id="rId9" imgW="1809000" imgH="98532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9"/>
          <p:cNvSpPr>
            <a:spLocks noChangeArrowheads="1"/>
          </p:cNvSpPr>
          <p:nvPr/>
        </p:nvSpPr>
        <p:spPr bwMode="auto">
          <a:xfrm>
            <a:off x="6457950" y="1085850"/>
            <a:ext cx="2400300" cy="5334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1950" y="247650"/>
            <a:ext cx="8429625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Chronology of Events</a:t>
            </a:r>
          </a:p>
        </p:txBody>
      </p:sp>
      <p:sp>
        <p:nvSpPr>
          <p:cNvPr id="11276" name="Text Box 3"/>
          <p:cNvSpPr txBox="1">
            <a:spLocks noChangeArrowheads="1"/>
          </p:cNvSpPr>
          <p:nvPr/>
        </p:nvSpPr>
        <p:spPr bwMode="auto">
          <a:xfrm>
            <a:off x="209550" y="1076325"/>
            <a:ext cx="6210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Townshend Acts- 1767</a:t>
            </a:r>
          </a:p>
        </p:txBody>
      </p:sp>
      <p:sp>
        <p:nvSpPr>
          <p:cNvPr id="11277" name="Text Box 4"/>
          <p:cNvSpPr txBox="1">
            <a:spLocks noChangeArrowheads="1"/>
          </p:cNvSpPr>
          <p:nvPr/>
        </p:nvSpPr>
        <p:spPr bwMode="auto">
          <a:xfrm>
            <a:off x="209550" y="2295525"/>
            <a:ext cx="6210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Quartering Act- 1770</a:t>
            </a:r>
          </a:p>
        </p:txBody>
      </p:sp>
      <p:sp>
        <p:nvSpPr>
          <p:cNvPr id="11278" name="Text Box 5"/>
          <p:cNvSpPr txBox="1">
            <a:spLocks noChangeArrowheads="1"/>
          </p:cNvSpPr>
          <p:nvPr/>
        </p:nvSpPr>
        <p:spPr bwMode="auto">
          <a:xfrm>
            <a:off x="209550" y="3486150"/>
            <a:ext cx="6210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Boston Massacre- 1770</a:t>
            </a:r>
          </a:p>
        </p:txBody>
      </p:sp>
      <p:sp>
        <p:nvSpPr>
          <p:cNvPr id="11279" name="Text Box 6"/>
          <p:cNvSpPr txBox="1">
            <a:spLocks noChangeArrowheads="1"/>
          </p:cNvSpPr>
          <p:nvPr/>
        </p:nvSpPr>
        <p:spPr bwMode="auto">
          <a:xfrm>
            <a:off x="209550" y="4676775"/>
            <a:ext cx="6210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Tea Act/ Boston Tea Party- 1773</a:t>
            </a:r>
          </a:p>
        </p:txBody>
      </p:sp>
      <p:sp>
        <p:nvSpPr>
          <p:cNvPr id="11280" name="Text Box 7"/>
          <p:cNvSpPr txBox="1">
            <a:spLocks noChangeArrowheads="1"/>
          </p:cNvSpPr>
          <p:nvPr/>
        </p:nvSpPr>
        <p:spPr bwMode="auto">
          <a:xfrm>
            <a:off x="209550" y="5867400"/>
            <a:ext cx="62103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/>
              <a:t>Intolerable Acts- 1774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7562850" y="1104900"/>
          <a:ext cx="512763" cy="838200"/>
        </p:xfrm>
        <a:graphic>
          <a:graphicData uri="http://schemas.openxmlformats.org/presentationml/2006/ole">
            <p:oleObj spid="_x0000_s11266" name="Clip" r:id="rId3" imgW="1178640" imgH="1926360" progId="MS_ClipArt_Gallery.2">
              <p:embed/>
            </p:oleObj>
          </a:graphicData>
        </a:graphic>
      </p:graphicFrame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7958138" y="1809750"/>
          <a:ext cx="690562" cy="857250"/>
        </p:xfrm>
        <a:graphic>
          <a:graphicData uri="http://schemas.openxmlformats.org/presentationml/2006/ole">
            <p:oleObj spid="_x0000_s11267" name="Clip" r:id="rId4" imgW="1441440" imgH="1792800" progId="MS_ClipArt_Gallery.2">
              <p:embed/>
            </p:oleObj>
          </a:graphicData>
        </a:graphic>
      </p:graphicFrame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7150100" y="2295525"/>
          <a:ext cx="603250" cy="485775"/>
        </p:xfrm>
        <a:graphic>
          <a:graphicData uri="http://schemas.openxmlformats.org/presentationml/2006/ole">
            <p:oleObj spid="_x0000_s11268" name="Clip" r:id="rId5" imgW="4306320" imgH="3468960" progId="MS_ClipArt_Gallery.2">
              <p:embed/>
            </p:oleObj>
          </a:graphicData>
        </a:graphic>
      </p:graphicFrame>
      <p:graphicFrame>
        <p:nvGraphicFramePr>
          <p:cNvPr id="11269" name="Object 11"/>
          <p:cNvGraphicFramePr>
            <a:graphicFrameLocks noChangeAspect="1"/>
          </p:cNvGraphicFramePr>
          <p:nvPr/>
        </p:nvGraphicFramePr>
        <p:xfrm>
          <a:off x="6610350" y="2832100"/>
          <a:ext cx="698500" cy="711200"/>
        </p:xfrm>
        <a:graphic>
          <a:graphicData uri="http://schemas.openxmlformats.org/presentationml/2006/ole">
            <p:oleObj spid="_x0000_s11269" name="Clip" r:id="rId6" imgW="1484280" imgH="1513080" progId="MS_ClipArt_Gallery.2">
              <p:embed/>
            </p:oleObj>
          </a:graphicData>
        </a:graphic>
      </p:graphicFrame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6496050" y="1370013"/>
          <a:ext cx="925513" cy="869950"/>
        </p:xfrm>
        <a:graphic>
          <a:graphicData uri="http://schemas.openxmlformats.org/presentationml/2006/ole">
            <p:oleObj spid="_x0000_s11270" name="Clip" r:id="rId7" imgW="3642480" imgH="3426840" progId="MS_ClipArt_Gallery.2">
              <p:embed/>
            </p:oleObj>
          </a:graphicData>
        </a:graphic>
      </p:graphicFrame>
      <p:graphicFrame>
        <p:nvGraphicFramePr>
          <p:cNvPr id="11271" name="Object 13"/>
          <p:cNvGraphicFramePr>
            <a:graphicFrameLocks noChangeAspect="1"/>
          </p:cNvGraphicFramePr>
          <p:nvPr/>
        </p:nvGraphicFramePr>
        <p:xfrm>
          <a:off x="7780338" y="2781300"/>
          <a:ext cx="1009650" cy="976313"/>
        </p:xfrm>
        <a:graphic>
          <a:graphicData uri="http://schemas.openxmlformats.org/presentationml/2006/ole">
            <p:oleObj spid="_x0000_s11271" name="Clip" r:id="rId8" imgW="3589560" imgH="3468960" progId="MS_ClipArt_Gallery.2">
              <p:embed/>
            </p:oleObj>
          </a:graphicData>
        </a:graphic>
      </p:graphicFrame>
      <p:graphicFrame>
        <p:nvGraphicFramePr>
          <p:cNvPr id="11272" name="Object 14"/>
          <p:cNvGraphicFramePr>
            <a:graphicFrameLocks noChangeAspect="1"/>
          </p:cNvGraphicFramePr>
          <p:nvPr/>
        </p:nvGraphicFramePr>
        <p:xfrm>
          <a:off x="7861300" y="5562600"/>
          <a:ext cx="822325" cy="765175"/>
        </p:xfrm>
        <a:graphic>
          <a:graphicData uri="http://schemas.openxmlformats.org/presentationml/2006/ole">
            <p:oleObj spid="_x0000_s11272" name="Clip" r:id="rId9" imgW="1807200" imgH="1679760" progId="MS_ClipArt_Gallery.2">
              <p:embed/>
            </p:oleObj>
          </a:graphicData>
        </a:graphic>
      </p:graphicFrame>
      <p:graphicFrame>
        <p:nvGraphicFramePr>
          <p:cNvPr id="11273" name="Object 15"/>
          <p:cNvGraphicFramePr>
            <a:graphicFrameLocks noChangeAspect="1"/>
          </p:cNvGraphicFramePr>
          <p:nvPr/>
        </p:nvGraphicFramePr>
        <p:xfrm>
          <a:off x="6686550" y="4762500"/>
          <a:ext cx="996950" cy="1524000"/>
        </p:xfrm>
        <a:graphic>
          <a:graphicData uri="http://schemas.openxmlformats.org/presentationml/2006/ole">
            <p:oleObj spid="_x0000_s11273" name="Clip" r:id="rId10" imgW="4671000" imgH="7145640" progId="MS_ClipArt_Gallery.2">
              <p:embed/>
            </p:oleObj>
          </a:graphicData>
        </a:graphic>
      </p:graphicFrame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11"/>
          <a:srcRect l="2742" t="2380" r="4054" b="7143"/>
          <a:stretch>
            <a:fillRect/>
          </a:stretch>
        </p:blipFill>
        <p:spPr bwMode="auto">
          <a:xfrm>
            <a:off x="6705600" y="3733800"/>
            <a:ext cx="835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29550" y="4179888"/>
            <a:ext cx="811213" cy="1020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66700"/>
            <a:ext cx="86868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The French and Indian War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00050" y="1200150"/>
            <a:ext cx="3962400" cy="46180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Britain needed money to finance war with France.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6300" y="1200150"/>
            <a:ext cx="4267200" cy="461803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Britain imposed taxes on the colonists to  pay for the war.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181225" y="4089400"/>
          <a:ext cx="1990725" cy="1327150"/>
        </p:xfrm>
        <a:graphic>
          <a:graphicData uri="http://schemas.openxmlformats.org/presentationml/2006/ole">
            <p:oleObj spid="_x0000_s2050" name="Clip" r:id="rId3" imgW="2857680" imgH="1904760" progId="MS_ClipArt_Gallery.2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609600" y="3790950"/>
          <a:ext cx="1382713" cy="1820863"/>
        </p:xfrm>
        <a:graphic>
          <a:graphicData uri="http://schemas.openxmlformats.org/presentationml/2006/ole">
            <p:oleObj spid="_x0000_s2051" name="Clip" r:id="rId4" imgW="1382400" imgH="18212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5250" y="76200"/>
            <a:ext cx="88392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Proclamation of 1763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3350" y="857250"/>
            <a:ext cx="4495800" cy="5670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Britain wanted to avoid conflict with Native Americans, so Colonists were forbidden to cross Appalachian Mountains.</a:t>
            </a:r>
          </a:p>
          <a:p>
            <a:r>
              <a:rPr lang="en-US"/>
              <a:t>British Army stationed in the colonies</a:t>
            </a:r>
          </a:p>
          <a:p>
            <a:endParaRPr lang="en-US"/>
          </a:p>
          <a:p>
            <a:endParaRPr lang="en-US"/>
          </a:p>
          <a:p>
            <a:endParaRPr lang="en-US" sz="18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38700" y="857250"/>
            <a:ext cx="4191000" cy="56864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Colonists were angered because of British presence and being told what to do.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3122613" y="4533900"/>
          <a:ext cx="1243012" cy="1868488"/>
        </p:xfrm>
        <a:graphic>
          <a:graphicData uri="http://schemas.openxmlformats.org/presentationml/2006/ole">
            <p:oleObj spid="_x0000_s3074" name="Clip" r:id="rId3" imgW="3800000" imgH="5714286" progId="MS_ClipArt_Gallery.2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04800" y="4838700"/>
          <a:ext cx="2259013" cy="1435100"/>
        </p:xfrm>
        <a:graphic>
          <a:graphicData uri="http://schemas.openxmlformats.org/presentationml/2006/ole">
            <p:oleObj spid="_x0000_s3075" name="Clip" r:id="rId4" imgW="4671000" imgH="29660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Sugar Act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8650" y="1458913"/>
            <a:ext cx="3105150" cy="4656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Tax on sugar        and molasses</a:t>
            </a:r>
          </a:p>
          <a:p>
            <a:r>
              <a:rPr lang="en-US"/>
              <a:t>Added writs of assistance  (general search warrants)</a:t>
            </a:r>
          </a:p>
          <a:p>
            <a:endParaRPr lang="en-US"/>
          </a:p>
          <a:p>
            <a:endParaRPr lang="en-US" sz="1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95850" y="1458913"/>
            <a:ext cx="3733800" cy="45878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Did not affect many, but the idea of taxes a growing issue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Stamp Act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5750" y="1009650"/>
            <a:ext cx="3486150" cy="5257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Tax on legal documents, newspapers, wills, and basically every piece of paper used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91050" y="1009650"/>
            <a:ext cx="4267200" cy="5259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Stamp Act Congress formed to organize boycott.</a:t>
            </a:r>
          </a:p>
          <a:p>
            <a:r>
              <a:rPr lang="en-US"/>
              <a:t>Eventually repealed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019800" y="5314950"/>
          <a:ext cx="757238" cy="695325"/>
        </p:xfrm>
        <a:graphic>
          <a:graphicData uri="http://schemas.openxmlformats.org/presentationml/2006/ole">
            <p:oleObj spid="_x0000_s4098" name="Clip" r:id="rId3" imgW="1810440" imgH="1665720" progId="MS_ClipArt_Gallery.2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4343400"/>
            <a:ext cx="3311525" cy="1806575"/>
            <a:chOff x="240" y="2736"/>
            <a:chExt cx="2086" cy="1138"/>
          </a:xfrm>
        </p:grpSpPr>
        <p:graphicFrame>
          <p:nvGraphicFramePr>
            <p:cNvPr id="4099" name="Object 9"/>
            <p:cNvGraphicFramePr>
              <a:graphicFrameLocks noChangeAspect="1"/>
            </p:cNvGraphicFramePr>
            <p:nvPr/>
          </p:nvGraphicFramePr>
          <p:xfrm>
            <a:off x="1344" y="3324"/>
            <a:ext cx="982" cy="550"/>
          </p:xfrm>
          <a:graphic>
            <a:graphicData uri="http://schemas.openxmlformats.org/presentationml/2006/ole">
              <p:oleObj spid="_x0000_s4099" name="Clip" r:id="rId4" imgW="2510640" imgH="1406520" progId="MS_ClipArt_Gallery.2">
                <p:embed/>
              </p:oleObj>
            </a:graphicData>
          </a:graphic>
        </p:graphicFrame>
        <p:graphicFrame>
          <p:nvGraphicFramePr>
            <p:cNvPr id="4100" name="Object 10"/>
            <p:cNvGraphicFramePr>
              <a:graphicFrameLocks noChangeAspect="1"/>
            </p:cNvGraphicFramePr>
            <p:nvPr/>
          </p:nvGraphicFramePr>
          <p:xfrm>
            <a:off x="240" y="3288"/>
            <a:ext cx="784" cy="569"/>
          </p:xfrm>
          <a:graphic>
            <a:graphicData uri="http://schemas.openxmlformats.org/presentationml/2006/ole">
              <p:oleObj spid="_x0000_s4100" name="Clip" r:id="rId5" imgW="4582440" imgH="3327480" progId="MS_ClipArt_Gallery.2">
                <p:embed/>
              </p:oleObj>
            </a:graphicData>
          </a:graphic>
        </p:graphicFrame>
        <p:graphicFrame>
          <p:nvGraphicFramePr>
            <p:cNvPr id="4101" name="Object 11"/>
            <p:cNvGraphicFramePr>
              <a:graphicFrameLocks noChangeAspect="1"/>
            </p:cNvGraphicFramePr>
            <p:nvPr/>
          </p:nvGraphicFramePr>
          <p:xfrm>
            <a:off x="1032" y="2736"/>
            <a:ext cx="483" cy="601"/>
          </p:xfrm>
          <a:graphic>
            <a:graphicData uri="http://schemas.openxmlformats.org/presentationml/2006/ole">
              <p:oleObj spid="_x0000_s4101" name="Clip" r:id="rId6" imgW="1441440" imgH="179280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Townshend Acts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6700" y="876300"/>
            <a:ext cx="3981450" cy="5686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Tax on various household items such as paper, glass, lead, silk, and tea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91050" y="868363"/>
            <a:ext cx="4267200" cy="57165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Colonists boycott through the non-importation agreement.</a:t>
            </a:r>
          </a:p>
          <a:p>
            <a:r>
              <a:rPr lang="en-US"/>
              <a:t>Eventually repealed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000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914650" y="4533900"/>
          <a:ext cx="1177925" cy="1925638"/>
        </p:xfrm>
        <a:graphic>
          <a:graphicData uri="http://schemas.openxmlformats.org/presentationml/2006/ole">
            <p:oleObj spid="_x0000_s5122" name="Clip" r:id="rId3" imgW="1178640" imgH="1926360" progId="MS_ClipArt_Gallery.2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447800" y="4381500"/>
          <a:ext cx="1441450" cy="1792288"/>
        </p:xfrm>
        <a:graphic>
          <a:graphicData uri="http://schemas.openxmlformats.org/presentationml/2006/ole">
            <p:oleObj spid="_x0000_s5123" name="Clip" r:id="rId4" imgW="1441440" imgH="1792800" progId="MS_ClipArt_Gallery.2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361950" y="3600450"/>
          <a:ext cx="1619250" cy="1303338"/>
        </p:xfrm>
        <a:graphic>
          <a:graphicData uri="http://schemas.openxmlformats.org/presentationml/2006/ole">
            <p:oleObj spid="_x0000_s5124" name="Clip" r:id="rId5" imgW="4306320" imgH="34689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Quartering Act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500" y="952500"/>
            <a:ext cx="4267200" cy="5686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Colonists had to provide food, housing, blankets, candles, etc. for the British soldiers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24400" y="952500"/>
            <a:ext cx="4114800" cy="5702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This was hated, but little could be done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00050" y="4724400"/>
          <a:ext cx="1687513" cy="1631950"/>
        </p:xfrm>
        <a:graphic>
          <a:graphicData uri="http://schemas.openxmlformats.org/presentationml/2006/ole">
            <p:oleObj spid="_x0000_s6146" name="Clip" r:id="rId3" imgW="3589560" imgH="3468960" progId="MS_ClipArt_Gallery.2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476500" y="4171950"/>
          <a:ext cx="1841500" cy="825500"/>
        </p:xfrm>
        <a:graphic>
          <a:graphicData uri="http://schemas.openxmlformats.org/presentationml/2006/ole">
            <p:oleObj spid="_x0000_s6147" name="Clip" r:id="rId4" imgW="1841040" imgH="826560" progId="MS_ClipArt_Gallery.2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762250" y="4953000"/>
          <a:ext cx="1484313" cy="1512888"/>
        </p:xfrm>
        <a:graphic>
          <a:graphicData uri="http://schemas.openxmlformats.org/presentationml/2006/ole">
            <p:oleObj spid="_x0000_s6148" name="Clip" r:id="rId5" imgW="1484280" imgH="1513080" progId="MS_ClipArt_Gallery.2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1063625" y="3448050"/>
          <a:ext cx="1462088" cy="1374775"/>
        </p:xfrm>
        <a:graphic>
          <a:graphicData uri="http://schemas.openxmlformats.org/presentationml/2006/ole">
            <p:oleObj spid="_x0000_s6149" name="Clip" r:id="rId6" imgW="3642480" imgH="34268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38125"/>
            <a:ext cx="853440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Tea Act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458200" cy="44021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Tea merchants in the                                       colonies were cut out                                   of the tea trade                                  because the British                             East India Company                                  lowered their tea prices.</a:t>
            </a:r>
          </a:p>
          <a:p>
            <a:r>
              <a:rPr lang="en-US"/>
              <a:t>The company monopolized,  or                           controlled, tea sales in the colonies.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5543550"/>
            <a:ext cx="8439150" cy="1198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Boston Tea Party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3950" y="1371600"/>
            <a:ext cx="3619500" cy="3743325"/>
            <a:chOff x="2652" y="804"/>
            <a:chExt cx="2280" cy="2358"/>
          </a:xfrm>
        </p:grpSpPr>
        <p:graphicFrame>
          <p:nvGraphicFramePr>
            <p:cNvPr id="7170" name="Object 6"/>
            <p:cNvGraphicFramePr>
              <a:graphicFrameLocks noChangeAspect="1"/>
            </p:cNvGraphicFramePr>
            <p:nvPr/>
          </p:nvGraphicFramePr>
          <p:xfrm>
            <a:off x="2652" y="804"/>
            <a:ext cx="2280" cy="2358"/>
          </p:xfrm>
          <a:graphic>
            <a:graphicData uri="http://schemas.openxmlformats.org/presentationml/2006/ole">
              <p:oleObj spid="_x0000_s7170" name="Clip" r:id="rId3" imgW="888480" imgH="834480" progId="MS_ClipArt_Gallery.2">
                <p:embed/>
              </p:oleObj>
            </a:graphicData>
          </a:graphic>
        </p:graphicFrame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2854" y="1316"/>
              <a:ext cx="7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1600">
                  <a:latin typeface="Mercurius Script MT Bold" pitchFamily="2" charset="0"/>
                </a:rPr>
                <a:t>British East India Company</a:t>
              </a:r>
              <a:endParaRPr lang="en-US" sz="1600" b="0">
                <a:latin typeface="Times New Roman" pitchFamily="18" charset="0"/>
              </a:endParaRPr>
            </a:p>
          </p:txBody>
        </p:sp>
        <p:graphicFrame>
          <p:nvGraphicFramePr>
            <p:cNvPr id="7171" name="Object 8"/>
            <p:cNvGraphicFramePr>
              <a:graphicFrameLocks noChangeAspect="1"/>
            </p:cNvGraphicFramePr>
            <p:nvPr/>
          </p:nvGraphicFramePr>
          <p:xfrm>
            <a:off x="3457" y="1228"/>
            <a:ext cx="339" cy="433"/>
          </p:xfrm>
          <a:graphic>
            <a:graphicData uri="http://schemas.openxmlformats.org/presentationml/2006/ole">
              <p:oleObj spid="_x0000_s7171" name="Clip" r:id="rId4" imgW="3161880" imgH="3665160" progId="MS_ClipArt_Gallery.2">
                <p:embed/>
              </p:oleObj>
            </a:graphicData>
          </a:graphic>
        </p:graphicFrame>
        <p:graphicFrame>
          <p:nvGraphicFramePr>
            <p:cNvPr id="7172" name="Object 9"/>
            <p:cNvGraphicFramePr>
              <a:graphicFrameLocks noChangeAspect="1"/>
            </p:cNvGraphicFramePr>
            <p:nvPr/>
          </p:nvGraphicFramePr>
          <p:xfrm flipV="1">
            <a:off x="3399" y="1857"/>
            <a:ext cx="320" cy="176"/>
          </p:xfrm>
          <a:graphic>
            <a:graphicData uri="http://schemas.openxmlformats.org/presentationml/2006/ole">
              <p:oleObj spid="_x0000_s7172" name="Clip" r:id="rId5" imgW="3024360" imgH="150192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70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2900" y="76200"/>
            <a:ext cx="8553450" cy="617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/>
              <a:t>Boston Tea Party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857250"/>
            <a:ext cx="4267200" cy="58848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Explanation</a:t>
            </a:r>
          </a:p>
          <a:p>
            <a:r>
              <a:rPr lang="en-US"/>
              <a:t>On December 16, 1773, the Sons of Liberty dumped 90,000 pounds of tea into Boston Harbor.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19700" y="915988"/>
            <a:ext cx="3600450" cy="3763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0099"/>
                </a:solidFill>
              </a:rPr>
              <a:t>Reaction/ Result</a:t>
            </a:r>
          </a:p>
          <a:p>
            <a:r>
              <a:rPr lang="en-US"/>
              <a:t>Intolerable Acts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3784600"/>
            <a:ext cx="2214562" cy="2787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52688"/>
            <a:ext cx="31892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  <p:bldP spid="30724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00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00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A5631ED0AF0459B0CED45953BFF1F" ma:contentTypeVersion="5" ma:contentTypeDescription="Create a new document." ma:contentTypeScope="" ma:versionID="a9ea42f7f00c5eb3e3d7b52c44c8f90d">
  <xsd:schema xmlns:xsd="http://www.w3.org/2001/XMLSchema" xmlns:p="http://schemas.microsoft.com/office/2006/metadata/properties" xmlns:ns1="http://schemas.microsoft.com/sharepoint/v3" xmlns:ns2="bf5d8e01-3469-424b-a99f-aebece4109cc" targetNamespace="http://schemas.microsoft.com/office/2006/metadata/properties" ma:root="true" ma:fieldsID="7a03a81d95674e160590b1e30a1548d2" ns1:_="" ns2:_="">
    <xsd:import namespace="http://schemas.microsoft.com/sharepoint/v3"/>
    <xsd:import namespace="bf5d8e01-3469-424b-a99f-aebece4109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Class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f5d8e01-3469-424b-a99f-aebece4109cc" elementFormDefault="qualified">
    <xsd:import namespace="http://schemas.microsoft.com/office/2006/documentManagement/types"/>
    <xsd:element name="Category" ma:index="10" nillable="true" ma:displayName="Category" ma:internalName="Category">
      <xsd:simpleType>
        <xsd:restriction base="dms:Text">
          <xsd:maxLength value="255"/>
        </xsd:restriction>
      </xsd:simpleType>
    </xsd:element>
    <xsd:element name="Class" ma:index="11" nillable="true" ma:displayName="Class" ma:list="{7F55AE32-4A18-44DB-B0A2-1E234E829E59}" ma:internalName="Class" ma:showField="Title">
      <xsd:simpleType>
        <xsd:restriction base="dms:Lookup"/>
      </xsd:simpleType>
    </xsd:element>
    <xsd:element name="Comments" ma:index="12" nillable="true" ma:displayName="Comments" ma:internalName="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Category xmlns="bf5d8e01-3469-424b-a99f-aebece4109cc" xsi:nil="true"/>
    <PublishingExpirationDate xmlns="http://schemas.microsoft.com/sharepoint/v3" xsi:nil="true"/>
    <PublishingStartDate xmlns="http://schemas.microsoft.com/sharepoint/v3" xsi:nil="true"/>
    <Class xmlns="bf5d8e01-3469-424b-a99f-aebece4109cc" xsi:nil="true"/>
    <Comments xmlns="bf5d8e01-3469-424b-a99f-aebece4109cc" xsi:nil="true"/>
  </documentManagement>
</p:properties>
</file>

<file path=customXml/itemProps1.xml><?xml version="1.0" encoding="utf-8"?>
<ds:datastoreItem xmlns:ds="http://schemas.openxmlformats.org/officeDocument/2006/customXml" ds:itemID="{18514837-82D1-40AE-89E4-F4B8F20F01B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BE2B2B9-580C-4FF8-88A7-B22BD833F2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304F1-BACA-495E-A432-63E74B70E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5d8e01-3469-424b-a99f-aebece4109c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B42EDF7B-6AD6-481A-80B2-86C7D157EFC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475</Words>
  <Application>Microsoft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Wingdings 2</vt:lpstr>
      <vt:lpstr>Times New Roman</vt:lpstr>
      <vt:lpstr>Arial</vt:lpstr>
      <vt:lpstr>Calibri</vt:lpstr>
      <vt:lpstr>Mercurius Script MT Bold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Plano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Taxes Taxes Taxes</dc:title>
  <dc:creator>tchtst20</dc:creator>
  <cp:lastModifiedBy>mary1.goudes</cp:lastModifiedBy>
  <cp:revision>61</cp:revision>
  <dcterms:created xsi:type="dcterms:W3CDTF">2002-06-04T19:26:18Z</dcterms:created>
  <dcterms:modified xsi:type="dcterms:W3CDTF">2012-08-31T18:04:46Z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