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72" r:id="rId15"/>
    <p:sldId id="268" r:id="rId16"/>
    <p:sldId id="269" r:id="rId17"/>
    <p:sldId id="270" r:id="rId18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fld id="{0C06DFE9-8F78-46D7-B9C8-A1E684878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7A495F-0F38-483F-B0FF-09C13C46B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750D3-C16F-4765-90E2-E28D708B7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9B0EE-2AE1-402B-B147-7DB5D4A1D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B659D-4CF9-4950-88D2-5CABF0D1D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1E9CBE-BEDF-45D8-AB26-36AD894E2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CC9C1-B2B0-41DB-90B4-BBE8BD28C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E1F28C-2437-47F4-984F-F573AF039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33BE1-1EB7-4600-B2A8-E18CDAF28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D62D8A-14BB-4ED2-B1E3-C9A3F806C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D0EB5C-B85C-4D7A-ADBB-B52078F04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37FD34-86DE-44E1-B35A-D66436482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6135C389-9069-46FB-9D5E-314AD9684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09" r:id="rId2"/>
    <p:sldLayoutId id="2147483815" r:id="rId3"/>
    <p:sldLayoutId id="2147483810" r:id="rId4"/>
    <p:sldLayoutId id="2147483816" r:id="rId5"/>
    <p:sldLayoutId id="2147483811" r:id="rId6"/>
    <p:sldLayoutId id="2147483817" r:id="rId7"/>
    <p:sldLayoutId id="2147483818" r:id="rId8"/>
    <p:sldLayoutId id="2147483819" r:id="rId9"/>
    <p:sldLayoutId id="2147483812" r:id="rId10"/>
    <p:sldLayoutId id="214748381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deervalleyhistory.com/paterson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kli.com/wp-content/uploads/2009/11/Federalist-Papers.jpg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>
                <a:solidFill>
                  <a:schemeClr val="tx2">
                    <a:satMod val="130000"/>
                  </a:schemeClr>
                </a:solidFill>
              </a:rPr>
              <a:t>Articles of Confederation and The Constitution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/>
          </a:p>
        </p:txBody>
      </p:sp>
      <p:pic>
        <p:nvPicPr>
          <p:cNvPr id="8196" name="Picture 5" descr="http://legacy.owensboro.kctcs.edu/mmaltby/his108/Articles%20of%20Confeder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057400"/>
            <a:ext cx="2087563" cy="380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7" descr="http://library.loganutah.org/news/images/constitu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133600"/>
            <a:ext cx="261620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Constitutional Convention (cont.)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 Jersey Plan</a:t>
            </a:r>
          </a:p>
          <a:p>
            <a:pPr lvl="1" eaLnBrk="1" hangingPunct="1"/>
            <a:r>
              <a:rPr lang="en-US" smtClean="0"/>
              <a:t>Headed by William Paterson</a:t>
            </a:r>
          </a:p>
          <a:p>
            <a:pPr lvl="2" eaLnBrk="1" hangingPunct="1"/>
            <a:r>
              <a:rPr lang="en-US" smtClean="0"/>
              <a:t>Kept One – House Congress with equal representation, but with the power to tax and regulate trade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These two different plans lead to many different problems</a:t>
            </a:r>
          </a:p>
          <a:p>
            <a:pPr eaLnBrk="1" hangingPunct="1"/>
            <a:endParaRPr lang="en-US" smtClean="0"/>
          </a:p>
        </p:txBody>
      </p:sp>
      <p:pic>
        <p:nvPicPr>
          <p:cNvPr id="17412" name="Picture 5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1450" y="5113338"/>
            <a:ext cx="1352550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Constitutional Convention (cont.)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Great Compromise</a:t>
            </a:r>
          </a:p>
          <a:p>
            <a:pPr lvl="1" eaLnBrk="1" hangingPunct="1"/>
            <a:r>
              <a:rPr lang="en-US" smtClean="0"/>
              <a:t>Roger Sherman came up with the idea</a:t>
            </a:r>
          </a:p>
          <a:p>
            <a:pPr lvl="1" eaLnBrk="1" hangingPunct="1"/>
            <a:r>
              <a:rPr lang="en-US" smtClean="0"/>
              <a:t>Proposed a Two – House Legislature</a:t>
            </a:r>
          </a:p>
          <a:p>
            <a:pPr lvl="2" eaLnBrk="1" hangingPunct="1"/>
            <a:r>
              <a:rPr lang="en-US" smtClean="0"/>
              <a:t>Lower House would be the </a:t>
            </a:r>
            <a:r>
              <a:rPr lang="en-US" u="sng" smtClean="0"/>
              <a:t>House of Representatives</a:t>
            </a:r>
            <a:r>
              <a:rPr lang="en-US" smtClean="0"/>
              <a:t> in which the number of seats would be related to population</a:t>
            </a:r>
          </a:p>
          <a:p>
            <a:pPr lvl="2" eaLnBrk="1" hangingPunct="1"/>
            <a:r>
              <a:rPr lang="en-US" smtClean="0"/>
              <a:t>Upper House would be the </a:t>
            </a:r>
            <a:r>
              <a:rPr lang="en-US" u="sng" smtClean="0"/>
              <a:t>Senate</a:t>
            </a:r>
            <a:r>
              <a:rPr lang="en-US" smtClean="0"/>
              <a:t> in which each state would have two members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9460" name="Picture 2" descr="http://mrthompson.org/Text/8-2%20Creating%20the%20Constitution_files/image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8788" y="1295400"/>
            <a:ext cx="7415212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Constitutional Convention (cont.)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second part of the Great Compromise dealt with the counting of slaves</a:t>
            </a:r>
          </a:p>
          <a:p>
            <a:pPr eaLnBrk="1" hangingPunct="1"/>
            <a:r>
              <a:rPr lang="en-US" smtClean="0"/>
              <a:t>The 3/5</a:t>
            </a:r>
            <a:r>
              <a:rPr lang="en-US" baseline="30000" smtClean="0"/>
              <a:t>th</a:t>
            </a:r>
            <a:r>
              <a:rPr lang="en-US" smtClean="0"/>
              <a:t> Compromise</a:t>
            </a:r>
          </a:p>
          <a:p>
            <a:pPr lvl="1" eaLnBrk="1" hangingPunct="1"/>
            <a:r>
              <a:rPr lang="en-US" smtClean="0"/>
              <a:t>It counted each enslaved person as 3/5</a:t>
            </a:r>
            <a:r>
              <a:rPr lang="en-US" baseline="30000" smtClean="0"/>
              <a:t>th</a:t>
            </a:r>
            <a:r>
              <a:rPr lang="en-US" smtClean="0"/>
              <a:t> of a free person for both taxation and representation</a:t>
            </a:r>
          </a:p>
          <a:p>
            <a:pPr lvl="1" eaLnBrk="1" hangingPunct="1"/>
            <a:r>
              <a:rPr lang="en-US" smtClean="0"/>
              <a:t>Congress could not interfere with the slave trade for 20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1508" name="Picture 2" descr="http://charlesfile.com/content/three-fifths_compromis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752600"/>
            <a:ext cx="67818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Constitutional Convention (cont.)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states and leaders battled over ratification </a:t>
            </a:r>
          </a:p>
          <a:p>
            <a:pPr eaLnBrk="1" hangingPunct="1"/>
            <a:r>
              <a:rPr lang="en-US" smtClean="0"/>
              <a:t>Federalists supported the Constitution</a:t>
            </a:r>
          </a:p>
          <a:p>
            <a:pPr eaLnBrk="1" hangingPunct="1"/>
            <a:r>
              <a:rPr lang="en-US" smtClean="0"/>
              <a:t>Anti-Federalists opposed the Constitution without a Bill of Rights</a:t>
            </a:r>
          </a:p>
          <a:p>
            <a:pPr eaLnBrk="1" hangingPunct="1"/>
            <a:endParaRPr lang="en-US" smtClean="0"/>
          </a:p>
        </p:txBody>
      </p:sp>
      <p:pic>
        <p:nvPicPr>
          <p:cNvPr id="22532" name="Picture 5" descr="http://www.no-debts.com/anti-federalist/antifed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4346575"/>
            <a:ext cx="1628775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7" descr="See full 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4354513"/>
            <a:ext cx="1533525" cy="250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Constitutional Convention (cont.)</a:t>
            </a:r>
          </a:p>
        </p:txBody>
      </p:sp>
      <p:pic>
        <p:nvPicPr>
          <p:cNvPr id="23555" name="Picture 7" descr="http://www.lexrex.com/images/CONSHND2.gi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971800" y="1371600"/>
            <a:ext cx="3467100" cy="401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After nine of the states ratified the Constitution, it became the government of the US, but it wasn’t official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Virginia and New York, the two most populous states, had not ratified it yet in June of 1788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After an agreement was made to add a Bill of Rights, the Constitution is ratified in 1788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4580" name="Picture 2" descr="http://4.bp.blogspot.com/_5FSAMTa2cCk/SY8DNHsa1HI/AAAAAAAAAnE/UwgvM6Rdrn0/s400/WeaknessesOfTheArticlesOfConfeder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8600"/>
            <a:ext cx="5678488" cy="645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Articles of Confederation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 the American Revolution began, the Americans realized they needed to develop a government</a:t>
            </a:r>
          </a:p>
          <a:p>
            <a:pPr eaLnBrk="1" hangingPunct="1"/>
            <a:r>
              <a:rPr lang="en-US" smtClean="0"/>
              <a:t>At the 1</a:t>
            </a:r>
            <a:r>
              <a:rPr lang="en-US" baseline="30000" smtClean="0"/>
              <a:t>st</a:t>
            </a:r>
            <a:r>
              <a:rPr lang="en-US" smtClean="0"/>
              <a:t> Continental Congress, the delegates agreed it should be a republic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9220" name="Picture 5" descr="http://www.aoc.gov/images/first_continent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191000"/>
            <a:ext cx="2862263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Articles (cont.)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debate about the government centered around two points</a:t>
            </a:r>
          </a:p>
          <a:p>
            <a:pPr lvl="1" eaLnBrk="1" hangingPunct="1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should each state receive one vote or have votes based on population</a:t>
            </a:r>
          </a:p>
          <a:p>
            <a:pPr lvl="1" eaLnBrk="1" hangingPunct="1"/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should the national government or the individual states have a majority of the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Articles (cont.)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They decided: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 national government had few powers because Americans were afraid a strong government would lead to tyranny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National government was run by the Confederation Congress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Each state had only one vote in the Congress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National government had the power to: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Wage war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Make peace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Sign treaties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Issue 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Articles (cont.)</a:t>
            </a:r>
          </a:p>
        </p:txBody>
      </p:sp>
      <p:pic>
        <p:nvPicPr>
          <p:cNvPr id="12291" name="Picture 5" descr="http://www.freedomsphoenix.com/Uploads/Graphics/315-0818111510-Articles-of-Confedera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4733925"/>
            <a:ext cx="25146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articles left the most important powers to the states</a:t>
            </a:r>
          </a:p>
          <a:p>
            <a:pPr eaLnBrk="1" hangingPunct="1"/>
            <a:r>
              <a:rPr lang="en-US" smtClean="0"/>
              <a:t>State powers:</a:t>
            </a:r>
          </a:p>
          <a:p>
            <a:pPr lvl="1" eaLnBrk="1" hangingPunct="1"/>
            <a:r>
              <a:rPr lang="en-US" smtClean="0"/>
              <a:t>Authority to set taxes</a:t>
            </a:r>
          </a:p>
          <a:p>
            <a:pPr lvl="1" eaLnBrk="1" hangingPunct="1"/>
            <a:r>
              <a:rPr lang="en-US" smtClean="0"/>
              <a:t>Enforce national laws</a:t>
            </a:r>
          </a:p>
          <a:p>
            <a:pPr lvl="1" eaLnBrk="1" hangingPunct="1"/>
            <a:r>
              <a:rPr lang="en-US" smtClean="0"/>
              <a:t>States would be in control of the lands west of the Appalachian Mountains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http://www.hermes-press.com/shays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95600" y="914400"/>
            <a:ext cx="3733800" cy="4972050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Articles (cont.)</a:t>
            </a:r>
          </a:p>
        </p:txBody>
      </p:sp>
      <p:sp>
        <p:nvSpPr>
          <p:cNvPr id="13316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Articles were passed in 1781 </a:t>
            </a:r>
          </a:p>
          <a:p>
            <a:pPr eaLnBrk="1" hangingPunct="1"/>
            <a:r>
              <a:rPr lang="en-US" sz="2800" smtClean="0"/>
              <a:t>There were immediate problems with the government</a:t>
            </a:r>
          </a:p>
          <a:p>
            <a:pPr lvl="1" eaLnBrk="1" hangingPunct="1"/>
            <a:r>
              <a:rPr lang="en-US" sz="2400" smtClean="0"/>
              <a:t>The debt from the Revolutionary War needed to be paid and the national government didn’t have the power to levy taxes</a:t>
            </a:r>
          </a:p>
          <a:p>
            <a:pPr lvl="1" eaLnBrk="1" hangingPunct="1"/>
            <a:r>
              <a:rPr lang="en-US" sz="2400" smtClean="0"/>
              <a:t>Shays’s Rebellion – an uprising over the poor economy and debt farmers were in due to the cost of the war and the national governments’ inability to raise any 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Articles (cont.)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 a result, the leaders of America knew changes needed to be made</a:t>
            </a:r>
          </a:p>
          <a:p>
            <a:pPr eaLnBrk="1" hangingPunct="1"/>
            <a:r>
              <a:rPr lang="en-US" smtClean="0"/>
              <a:t>The result was the Constitutional Convention</a:t>
            </a:r>
          </a:p>
          <a:p>
            <a:pPr lvl="1" eaLnBrk="1" hangingPunct="1"/>
            <a:r>
              <a:rPr lang="en-US" smtClean="0"/>
              <a:t>1787 in Philadelphia</a:t>
            </a:r>
          </a:p>
          <a:p>
            <a:pPr lvl="1" eaLnBrk="1" hangingPunct="1"/>
            <a:r>
              <a:rPr lang="en-US" smtClean="0"/>
              <a:t>Included 55 delegates</a:t>
            </a:r>
          </a:p>
          <a:p>
            <a:pPr lvl="2" eaLnBrk="1" hangingPunct="1"/>
            <a:r>
              <a:rPr lang="en-US" smtClean="0"/>
              <a:t>Washington was chosen as presiding officer of the convention</a:t>
            </a:r>
          </a:p>
        </p:txBody>
      </p:sp>
      <p:pic>
        <p:nvPicPr>
          <p:cNvPr id="14340" name="Picture 5" descr="http://jdlong.files.wordpress.com/2009/04/constitutional-conven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0175" y="5105400"/>
            <a:ext cx="26638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Constitutional Convention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Closed session</a:t>
            </a:r>
          </a:p>
          <a:p>
            <a:pPr eaLnBrk="1" hangingPunct="1"/>
            <a:r>
              <a:rPr lang="en-US" smtClean="0"/>
              <a:t>On votes only a majority was needed to make any changes</a:t>
            </a:r>
          </a:p>
          <a:p>
            <a:pPr eaLnBrk="1" hangingPunct="1"/>
            <a:r>
              <a:rPr lang="en-US" smtClean="0"/>
              <a:t>James Madison was one of few people to prepare for the convention and came up with the </a:t>
            </a:r>
            <a:r>
              <a:rPr lang="en-US" u="sng" smtClean="0"/>
              <a:t>Virginia Plan</a:t>
            </a:r>
          </a:p>
        </p:txBody>
      </p:sp>
      <p:pic>
        <p:nvPicPr>
          <p:cNvPr id="15364" name="Picture 5" descr="http://4.bp.blogspot.com/_E8lY4dztCuU/SOVVtZdv8JI/AAAAAAAAAAs/NbDY7ciKs4U/S1600-R/virginiapl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648200"/>
            <a:ext cx="40005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Constitutional Convention (cont.)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Virginia Plan</a:t>
            </a:r>
          </a:p>
          <a:p>
            <a:pPr lvl="1" eaLnBrk="1" hangingPunct="1"/>
            <a:r>
              <a:rPr lang="en-US" sz="2400" smtClean="0"/>
              <a:t>Called for a Two – House Legislature</a:t>
            </a:r>
          </a:p>
          <a:p>
            <a:pPr lvl="2" eaLnBrk="1" hangingPunct="1"/>
            <a:r>
              <a:rPr lang="en-US" sz="2000" smtClean="0"/>
              <a:t>A chief executive chosen by the Legislature</a:t>
            </a:r>
          </a:p>
          <a:p>
            <a:pPr lvl="2" eaLnBrk="1" hangingPunct="1"/>
            <a:r>
              <a:rPr lang="en-US" sz="2000" smtClean="0"/>
              <a:t>A Court system</a:t>
            </a:r>
          </a:p>
          <a:p>
            <a:pPr lvl="1" eaLnBrk="1" hangingPunct="1"/>
            <a:r>
              <a:rPr lang="en-US" sz="2400" smtClean="0"/>
              <a:t>Members of the Lower House would be chosen by election, but members of the Upper House would be chosen by the Lower House</a:t>
            </a:r>
          </a:p>
          <a:p>
            <a:pPr lvl="1" eaLnBrk="1" hangingPunct="1"/>
            <a:r>
              <a:rPr lang="en-US" sz="2400" smtClean="0"/>
              <a:t>In both Houses the members of each state would be proportional to the population of each state</a:t>
            </a:r>
          </a:p>
          <a:p>
            <a:pPr eaLnBrk="1" hangingPunct="1"/>
            <a:r>
              <a:rPr lang="en-US" sz="2800" smtClean="0"/>
              <a:t>Small states objected to this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156</TotalTime>
  <Words>615</Words>
  <Application>Microsoft Office PowerPoint</Application>
  <PresentationFormat>On-screen Show (4:3)</PresentationFormat>
  <Paragraphs>72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Gill Sans MT</vt:lpstr>
      <vt:lpstr>Wingdings 2</vt:lpstr>
      <vt:lpstr>Verdana</vt:lpstr>
      <vt:lpstr>Calibri</vt:lpstr>
      <vt:lpstr>Wingdings</vt:lpstr>
      <vt:lpstr>Solstice</vt:lpstr>
      <vt:lpstr>Articles of Confederation and The Constitution</vt:lpstr>
      <vt:lpstr>Articles of Confederation</vt:lpstr>
      <vt:lpstr>Articles (cont.)</vt:lpstr>
      <vt:lpstr>Articles (cont.)</vt:lpstr>
      <vt:lpstr>Articles (cont.)</vt:lpstr>
      <vt:lpstr>Articles (cont.)</vt:lpstr>
      <vt:lpstr>Articles (cont.)</vt:lpstr>
      <vt:lpstr>Constitutional Convention</vt:lpstr>
      <vt:lpstr>Constitutional Convention (cont.)</vt:lpstr>
      <vt:lpstr>Constitutional Convention (cont.)</vt:lpstr>
      <vt:lpstr>Constitutional Convention (cont.)</vt:lpstr>
      <vt:lpstr>Slide 12</vt:lpstr>
      <vt:lpstr>Constitutional Convention (cont.)</vt:lpstr>
      <vt:lpstr>Slide 14</vt:lpstr>
      <vt:lpstr>Constitutional Convention (cont.)</vt:lpstr>
      <vt:lpstr>Constitutional Convention (cont.)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Articles of Confederation and The Constitution</dc:title>
  <dc:creator>Gaz</dc:creator>
  <cp:lastModifiedBy>CMS</cp:lastModifiedBy>
  <cp:revision>7</cp:revision>
  <dcterms:created xsi:type="dcterms:W3CDTF">2006-09-04T23:31:47Z</dcterms:created>
  <dcterms:modified xsi:type="dcterms:W3CDTF">2014-02-18T12:55:06Z</dcterms:modified>
</cp:coreProperties>
</file>